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1" r:id="rId3"/>
    <p:sldId id="256" r:id="rId4"/>
    <p:sldId id="271" r:id="rId5"/>
    <p:sldId id="272" r:id="rId6"/>
    <p:sldId id="273" r:id="rId7"/>
    <p:sldId id="279" r:id="rId8"/>
    <p:sldId id="280" r:id="rId9"/>
    <p:sldId id="283" r:id="rId10"/>
    <p:sldId id="275" r:id="rId11"/>
    <p:sldId id="284" r:id="rId12"/>
    <p:sldId id="276" r:id="rId13"/>
    <p:sldId id="285" r:id="rId14"/>
    <p:sldId id="286" r:id="rId15"/>
    <p:sldId id="287" r:id="rId16"/>
    <p:sldId id="288" r:id="rId17"/>
    <p:sldId id="290" r:id="rId18"/>
    <p:sldId id="289" r:id="rId19"/>
    <p:sldId id="291" r:id="rId20"/>
    <p:sldId id="292" r:id="rId21"/>
    <p:sldId id="299" r:id="rId22"/>
    <p:sldId id="293" r:id="rId23"/>
    <p:sldId id="295" r:id="rId24"/>
    <p:sldId id="297" r:id="rId25"/>
    <p:sldId id="296" r:id="rId26"/>
    <p:sldId id="298" r:id="rId27"/>
    <p:sldId id="300" r:id="rId28"/>
    <p:sldId id="270" r:id="rId29"/>
    <p:sldId id="282" r:id="rId30"/>
    <p:sldId id="26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38" autoAdjust="0"/>
    <p:restoredTop sz="94660"/>
  </p:normalViewPr>
  <p:slideViewPr>
    <p:cSldViewPr>
      <p:cViewPr varScale="1">
        <p:scale>
          <a:sx n="73" d="100"/>
          <a:sy n="73" d="100"/>
        </p:scale>
        <p:origin x="-135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D8280-7071-44CA-BAD9-5FC5D56F1C1F}" type="doc">
      <dgm:prSet loTypeId="urn:microsoft.com/office/officeart/2005/8/layout/hProcess9" loCatId="process" qsTypeId="urn:microsoft.com/office/officeart/2005/8/quickstyle/3d1" qsCatId="3D" csTypeId="urn:microsoft.com/office/officeart/2005/8/colors/accent0_1" csCatId="mainScheme" phldr="1"/>
      <dgm:spPr/>
    </dgm:pt>
    <dgm:pt modelId="{39048BE6-232F-45BF-914C-FA391941049A}">
      <dgm:prSet phldrT="[Text]"/>
      <dgm:spPr/>
      <dgm:t>
        <a:bodyPr/>
        <a:lstStyle/>
        <a:p>
          <a:r>
            <a:rPr lang="en-IN" dirty="0" smtClean="0">
              <a:latin typeface="Comic Sans MS" pitchFamily="66" charset="0"/>
            </a:rPr>
            <a:t>Detection</a:t>
          </a:r>
          <a:endParaRPr lang="en-IN" dirty="0">
            <a:latin typeface="Comic Sans MS" pitchFamily="66" charset="0"/>
          </a:endParaRPr>
        </a:p>
      </dgm:t>
    </dgm:pt>
    <dgm:pt modelId="{043CEE0A-BD82-4DCC-9B22-41DA5BC7E4A4}" type="parTrans" cxnId="{882CFBC2-5225-491C-BF68-DDEB9E84BD10}">
      <dgm:prSet/>
      <dgm:spPr/>
      <dgm:t>
        <a:bodyPr/>
        <a:lstStyle/>
        <a:p>
          <a:endParaRPr lang="en-IN"/>
        </a:p>
      </dgm:t>
    </dgm:pt>
    <dgm:pt modelId="{D29FE934-07E8-4E8F-A265-535F0B93E7C6}" type="sibTrans" cxnId="{882CFBC2-5225-491C-BF68-DDEB9E84BD10}">
      <dgm:prSet/>
      <dgm:spPr/>
      <dgm:t>
        <a:bodyPr/>
        <a:lstStyle/>
        <a:p>
          <a:endParaRPr lang="en-IN"/>
        </a:p>
      </dgm:t>
    </dgm:pt>
    <dgm:pt modelId="{45EEEAC4-D1FB-4975-8C59-9262665C6A8C}">
      <dgm:prSet phldrT="[Text]"/>
      <dgm:spPr/>
      <dgm:t>
        <a:bodyPr/>
        <a:lstStyle/>
        <a:p>
          <a:r>
            <a:rPr lang="en-IN" dirty="0" smtClean="0">
              <a:latin typeface="Comic Sans MS" pitchFamily="66" charset="0"/>
            </a:rPr>
            <a:t>Training</a:t>
          </a:r>
          <a:endParaRPr lang="en-IN" dirty="0">
            <a:latin typeface="Comic Sans MS" pitchFamily="66" charset="0"/>
          </a:endParaRPr>
        </a:p>
      </dgm:t>
    </dgm:pt>
    <dgm:pt modelId="{61E21D90-DCD0-4723-8FBC-64290030CF04}" type="parTrans" cxnId="{DEFBCEED-DC29-4979-9342-6AC536179A33}">
      <dgm:prSet/>
      <dgm:spPr/>
      <dgm:t>
        <a:bodyPr/>
        <a:lstStyle/>
        <a:p>
          <a:endParaRPr lang="en-IN"/>
        </a:p>
      </dgm:t>
    </dgm:pt>
    <dgm:pt modelId="{371456EA-9B98-4472-8271-85AD5601F11D}" type="sibTrans" cxnId="{DEFBCEED-DC29-4979-9342-6AC536179A33}">
      <dgm:prSet/>
      <dgm:spPr/>
      <dgm:t>
        <a:bodyPr/>
        <a:lstStyle/>
        <a:p>
          <a:endParaRPr lang="en-IN"/>
        </a:p>
      </dgm:t>
    </dgm:pt>
    <dgm:pt modelId="{6A984A29-6FBA-43C6-9AB4-C8EB8964552E}">
      <dgm:prSet phldrT="[Text]" custT="1"/>
      <dgm:spPr/>
      <dgm:t>
        <a:bodyPr/>
        <a:lstStyle/>
        <a:p>
          <a:r>
            <a:rPr lang="en-IN" sz="2000" dirty="0" smtClean="0">
              <a:latin typeface="Comic Sans MS" pitchFamily="66" charset="0"/>
            </a:rPr>
            <a:t>Output</a:t>
          </a:r>
          <a:endParaRPr lang="en-IN" sz="2100" dirty="0">
            <a:latin typeface="Comic Sans MS" pitchFamily="66" charset="0"/>
          </a:endParaRPr>
        </a:p>
      </dgm:t>
    </dgm:pt>
    <dgm:pt modelId="{633660CA-8054-48B7-9033-F53640067699}" type="parTrans" cxnId="{BCF07C71-846A-4856-AF36-A320785D570F}">
      <dgm:prSet/>
      <dgm:spPr/>
      <dgm:t>
        <a:bodyPr/>
        <a:lstStyle/>
        <a:p>
          <a:endParaRPr lang="en-IN"/>
        </a:p>
      </dgm:t>
    </dgm:pt>
    <dgm:pt modelId="{5FB717BC-589F-4639-BEEA-E4C5384194D3}" type="sibTrans" cxnId="{BCF07C71-846A-4856-AF36-A320785D570F}">
      <dgm:prSet/>
      <dgm:spPr/>
      <dgm:t>
        <a:bodyPr/>
        <a:lstStyle/>
        <a:p>
          <a:endParaRPr lang="en-IN"/>
        </a:p>
      </dgm:t>
    </dgm:pt>
    <dgm:pt modelId="{7C911A75-6F28-45F2-9B64-BF65C528A021}" type="pres">
      <dgm:prSet presAssocID="{A38D8280-7071-44CA-BAD9-5FC5D56F1C1F}" presName="CompostProcess" presStyleCnt="0">
        <dgm:presLayoutVars>
          <dgm:dir/>
          <dgm:resizeHandles val="exact"/>
        </dgm:presLayoutVars>
      </dgm:prSet>
      <dgm:spPr/>
    </dgm:pt>
    <dgm:pt modelId="{BBB010E0-1D07-4FE1-B946-A6FF1F215D05}" type="pres">
      <dgm:prSet presAssocID="{A38D8280-7071-44CA-BAD9-5FC5D56F1C1F}" presName="arrow" presStyleLbl="bgShp" presStyleIdx="0" presStyleCnt="1"/>
      <dgm:spPr/>
    </dgm:pt>
    <dgm:pt modelId="{899D39BA-A48D-48BD-BC72-546683EB73AE}" type="pres">
      <dgm:prSet presAssocID="{A38D8280-7071-44CA-BAD9-5FC5D56F1C1F}" presName="linearProcess" presStyleCnt="0"/>
      <dgm:spPr/>
    </dgm:pt>
    <dgm:pt modelId="{A7E85976-EF20-4A80-9A3F-700C0E10E125}" type="pres">
      <dgm:prSet presAssocID="{39048BE6-232F-45BF-914C-FA391941049A}" presName="textNode" presStyleLbl="node1" presStyleIdx="0" presStyleCnt="3">
        <dgm:presLayoutVars>
          <dgm:bulletEnabled val="1"/>
        </dgm:presLayoutVars>
      </dgm:prSet>
      <dgm:spPr/>
      <dgm:t>
        <a:bodyPr/>
        <a:lstStyle/>
        <a:p>
          <a:endParaRPr lang="en-IN"/>
        </a:p>
      </dgm:t>
    </dgm:pt>
    <dgm:pt modelId="{687DDC19-A643-4C71-B2FE-ADD4E5D39D5C}" type="pres">
      <dgm:prSet presAssocID="{D29FE934-07E8-4E8F-A265-535F0B93E7C6}" presName="sibTrans" presStyleCnt="0"/>
      <dgm:spPr/>
    </dgm:pt>
    <dgm:pt modelId="{C9FD433A-44F4-46DD-85B1-CC9AE2012367}" type="pres">
      <dgm:prSet presAssocID="{45EEEAC4-D1FB-4975-8C59-9262665C6A8C}" presName="textNode" presStyleLbl="node1" presStyleIdx="1" presStyleCnt="3">
        <dgm:presLayoutVars>
          <dgm:bulletEnabled val="1"/>
        </dgm:presLayoutVars>
      </dgm:prSet>
      <dgm:spPr/>
      <dgm:t>
        <a:bodyPr/>
        <a:lstStyle/>
        <a:p>
          <a:endParaRPr lang="en-IN"/>
        </a:p>
      </dgm:t>
    </dgm:pt>
    <dgm:pt modelId="{97276B08-9091-41DD-82D9-DDDA53F3E003}" type="pres">
      <dgm:prSet presAssocID="{371456EA-9B98-4472-8271-85AD5601F11D}" presName="sibTrans" presStyleCnt="0"/>
      <dgm:spPr/>
    </dgm:pt>
    <dgm:pt modelId="{42624259-A347-4905-9C18-8C74A1C0268D}" type="pres">
      <dgm:prSet presAssocID="{6A984A29-6FBA-43C6-9AB4-C8EB8964552E}" presName="textNode" presStyleLbl="node1" presStyleIdx="2" presStyleCnt="3">
        <dgm:presLayoutVars>
          <dgm:bulletEnabled val="1"/>
        </dgm:presLayoutVars>
      </dgm:prSet>
      <dgm:spPr/>
      <dgm:t>
        <a:bodyPr/>
        <a:lstStyle/>
        <a:p>
          <a:endParaRPr lang="en-IN"/>
        </a:p>
      </dgm:t>
    </dgm:pt>
  </dgm:ptLst>
  <dgm:cxnLst>
    <dgm:cxn modelId="{DEFBCEED-DC29-4979-9342-6AC536179A33}" srcId="{A38D8280-7071-44CA-BAD9-5FC5D56F1C1F}" destId="{45EEEAC4-D1FB-4975-8C59-9262665C6A8C}" srcOrd="1" destOrd="0" parTransId="{61E21D90-DCD0-4723-8FBC-64290030CF04}" sibTransId="{371456EA-9B98-4472-8271-85AD5601F11D}"/>
    <dgm:cxn modelId="{8DB5335C-75C8-42D2-B18F-1663F06A8538}" type="presOf" srcId="{A38D8280-7071-44CA-BAD9-5FC5D56F1C1F}" destId="{7C911A75-6F28-45F2-9B64-BF65C528A021}" srcOrd="0" destOrd="0" presId="urn:microsoft.com/office/officeart/2005/8/layout/hProcess9"/>
    <dgm:cxn modelId="{882CFBC2-5225-491C-BF68-DDEB9E84BD10}" srcId="{A38D8280-7071-44CA-BAD9-5FC5D56F1C1F}" destId="{39048BE6-232F-45BF-914C-FA391941049A}" srcOrd="0" destOrd="0" parTransId="{043CEE0A-BD82-4DCC-9B22-41DA5BC7E4A4}" sibTransId="{D29FE934-07E8-4E8F-A265-535F0B93E7C6}"/>
    <dgm:cxn modelId="{B55A8E2D-3E19-4612-A031-C59F379EB851}" type="presOf" srcId="{45EEEAC4-D1FB-4975-8C59-9262665C6A8C}" destId="{C9FD433A-44F4-46DD-85B1-CC9AE2012367}" srcOrd="0" destOrd="0" presId="urn:microsoft.com/office/officeart/2005/8/layout/hProcess9"/>
    <dgm:cxn modelId="{CF9FAAEC-0BF5-4BC6-BD03-792534D6F412}" type="presOf" srcId="{6A984A29-6FBA-43C6-9AB4-C8EB8964552E}" destId="{42624259-A347-4905-9C18-8C74A1C0268D}" srcOrd="0" destOrd="0" presId="urn:microsoft.com/office/officeart/2005/8/layout/hProcess9"/>
    <dgm:cxn modelId="{BCF07C71-846A-4856-AF36-A320785D570F}" srcId="{A38D8280-7071-44CA-BAD9-5FC5D56F1C1F}" destId="{6A984A29-6FBA-43C6-9AB4-C8EB8964552E}" srcOrd="2" destOrd="0" parTransId="{633660CA-8054-48B7-9033-F53640067699}" sibTransId="{5FB717BC-589F-4639-BEEA-E4C5384194D3}"/>
    <dgm:cxn modelId="{E5B4D11D-0D2A-47D6-8930-233BB9317ED2}" type="presOf" srcId="{39048BE6-232F-45BF-914C-FA391941049A}" destId="{A7E85976-EF20-4A80-9A3F-700C0E10E125}" srcOrd="0" destOrd="0" presId="urn:microsoft.com/office/officeart/2005/8/layout/hProcess9"/>
    <dgm:cxn modelId="{40342893-5185-4D1E-8A2C-02E5115E6EA0}" type="presParOf" srcId="{7C911A75-6F28-45F2-9B64-BF65C528A021}" destId="{BBB010E0-1D07-4FE1-B946-A6FF1F215D05}" srcOrd="0" destOrd="0" presId="urn:microsoft.com/office/officeart/2005/8/layout/hProcess9"/>
    <dgm:cxn modelId="{121244AA-5DD6-46EE-9177-F186ACA3D3E6}" type="presParOf" srcId="{7C911A75-6F28-45F2-9B64-BF65C528A021}" destId="{899D39BA-A48D-48BD-BC72-546683EB73AE}" srcOrd="1" destOrd="0" presId="urn:microsoft.com/office/officeart/2005/8/layout/hProcess9"/>
    <dgm:cxn modelId="{18E23B49-D601-4208-B53C-C014080D0148}" type="presParOf" srcId="{899D39BA-A48D-48BD-BC72-546683EB73AE}" destId="{A7E85976-EF20-4A80-9A3F-700C0E10E125}" srcOrd="0" destOrd="0" presId="urn:microsoft.com/office/officeart/2005/8/layout/hProcess9"/>
    <dgm:cxn modelId="{A5539EA0-987B-4D42-81E6-7AF0F76CD6FB}" type="presParOf" srcId="{899D39BA-A48D-48BD-BC72-546683EB73AE}" destId="{687DDC19-A643-4C71-B2FE-ADD4E5D39D5C}" srcOrd="1" destOrd="0" presId="urn:microsoft.com/office/officeart/2005/8/layout/hProcess9"/>
    <dgm:cxn modelId="{086663A1-3547-4259-AAD9-C8080E3F77F9}" type="presParOf" srcId="{899D39BA-A48D-48BD-BC72-546683EB73AE}" destId="{C9FD433A-44F4-46DD-85B1-CC9AE2012367}" srcOrd="2" destOrd="0" presId="urn:microsoft.com/office/officeart/2005/8/layout/hProcess9"/>
    <dgm:cxn modelId="{83684539-D5FD-4455-8598-FE7BDAB9A0CC}" type="presParOf" srcId="{899D39BA-A48D-48BD-BC72-546683EB73AE}" destId="{97276B08-9091-41DD-82D9-DDDA53F3E003}" srcOrd="3" destOrd="0" presId="urn:microsoft.com/office/officeart/2005/8/layout/hProcess9"/>
    <dgm:cxn modelId="{9323EBE0-15D4-42F3-B441-9D4755D67ABB}" type="presParOf" srcId="{899D39BA-A48D-48BD-BC72-546683EB73AE}" destId="{42624259-A347-4905-9C18-8C74A1C0268D}" srcOrd="4" destOrd="0" presId="urn:microsoft.com/office/officeart/2005/8/layout/hProcess9"/>
  </dgm:cxnLst>
  <dgm:bg/>
  <dgm:whole/>
</dgm:dataModel>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jetir.org/papers/JETIR2004499.pdf"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fruct.org/publications/acm26/files/Rum.pdf" TargetMode="External"/><Relationship Id="rId5" Type="http://schemas.openxmlformats.org/officeDocument/2006/relationships/hyperlink" Target="https://sci-hub.se/https:/doi.org/10.1007/978-3-662-45402-2_151" TargetMode="External"/><Relationship Id="rId4" Type="http://schemas.openxmlformats.org/officeDocument/2006/relationships/hyperlink" Target="https://towardsdatascience.com/emotion-detection-a-machine-learning-project-f7431f652b1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noiselab.ucsd.edu/ECE285/FinalProjects/Group7.pdf"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scihub.se/https:/doi.org/10.1109/DeSE.2019.00188" TargetMode="External"/><Relationship Id="rId5" Type="http://schemas.openxmlformats.org/officeDocument/2006/relationships/hyperlink" Target="https://scihub.se/https:/doi.org/10.1109/CarpathianCC.2018.8399650" TargetMode="External"/><Relationship Id="rId4" Type="http://schemas.openxmlformats.org/officeDocument/2006/relationships/hyperlink" Target="https://sci-hub.se/10.1109/RTEICT.2017.825686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mtClean="0"/>
              <a:t>4</a:t>
            </a:r>
            <a:endParaRPr lang="en-IN" dirty="0"/>
          </a:p>
        </p:txBody>
      </p:sp>
      <p:sp>
        <p:nvSpPr>
          <p:cNvPr id="3" name="Subtitle 2"/>
          <p:cNvSpPr>
            <a:spLocks noGrp="1"/>
          </p:cNvSpPr>
          <p:nvPr>
            <p:ph type="subTitle" idx="1"/>
          </p:nvPr>
        </p:nvSpPr>
        <p:spPr/>
        <p:txBody>
          <a:bodyPr/>
          <a:lstStyle/>
          <a:p>
            <a:endParaRPr lang="en-IN" dirty="0"/>
          </a:p>
        </p:txBody>
      </p:sp>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9" name="Picture 8"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7" name="TextBox 6"/>
          <p:cNvSpPr txBox="1"/>
          <p:nvPr/>
        </p:nvSpPr>
        <p:spPr>
          <a:xfrm>
            <a:off x="1524000" y="4005352"/>
            <a:ext cx="6324601" cy="1862048"/>
          </a:xfrm>
          <a:prstGeom prst="rect">
            <a:avLst/>
          </a:prstGeom>
          <a:noFill/>
        </p:spPr>
        <p:txBody>
          <a:bodyPr wrap="square" rtlCol="0">
            <a:spAutoFit/>
          </a:bodyPr>
          <a:lstStyle/>
          <a:p>
            <a:pPr algn="r"/>
            <a:r>
              <a:rPr lang="en-US" dirty="0" smtClean="0">
                <a:solidFill>
                  <a:schemeClr val="bg1"/>
                </a:solidFill>
                <a:latin typeface="Baskerville Old Face" pitchFamily="18" charset="0"/>
              </a:rPr>
              <a:t>Under the guidance of Ms MD ARSHA SULTHANA</a:t>
            </a:r>
          </a:p>
          <a:p>
            <a:pPr algn="r"/>
            <a:endParaRPr lang="en-US" sz="1400" dirty="0" smtClean="0">
              <a:solidFill>
                <a:schemeClr val="bg1"/>
              </a:solidFill>
              <a:latin typeface="Baskerville Old Face" pitchFamily="18" charset="0"/>
            </a:endParaRPr>
          </a:p>
          <a:p>
            <a:pPr algn="r"/>
            <a:r>
              <a:rPr lang="en-US" dirty="0" smtClean="0">
                <a:solidFill>
                  <a:schemeClr val="bg1"/>
                </a:solidFill>
                <a:latin typeface="Baskerville Old Face" pitchFamily="18" charset="0"/>
              </a:rPr>
              <a:t> Batch  9</a:t>
            </a:r>
          </a:p>
          <a:p>
            <a:pPr algn="r"/>
            <a:endParaRPr lang="en-US" sz="1050" dirty="0" smtClean="0">
              <a:solidFill>
                <a:schemeClr val="bg1"/>
              </a:solidFill>
              <a:latin typeface="Baskerville Old Face" pitchFamily="18" charset="0"/>
            </a:endParaRPr>
          </a:p>
          <a:p>
            <a:pPr algn="r"/>
            <a:r>
              <a:rPr lang="en-US" dirty="0" smtClean="0">
                <a:solidFill>
                  <a:schemeClr val="bg1"/>
                </a:solidFill>
                <a:latin typeface="Baskerville Old Face" pitchFamily="18" charset="0"/>
              </a:rPr>
              <a:t>17HP1A0583</a:t>
            </a:r>
            <a:endParaRPr lang="en-IN" dirty="0" smtClean="0">
              <a:solidFill>
                <a:schemeClr val="bg1"/>
              </a:solidFill>
              <a:latin typeface="Baskerville Old Face" pitchFamily="18" charset="0"/>
            </a:endParaRPr>
          </a:p>
          <a:p>
            <a:pPr algn="r"/>
            <a:r>
              <a:rPr lang="en-US" dirty="0" smtClean="0">
                <a:solidFill>
                  <a:schemeClr val="bg1"/>
                </a:solidFill>
                <a:latin typeface="Baskerville Old Face" pitchFamily="18" charset="0"/>
              </a:rPr>
              <a:t>17HP1A0561</a:t>
            </a:r>
            <a:endParaRPr lang="en-IN" dirty="0" smtClean="0">
              <a:solidFill>
                <a:schemeClr val="bg1"/>
              </a:solidFill>
              <a:latin typeface="Baskerville Old Face" pitchFamily="18" charset="0"/>
            </a:endParaRPr>
          </a:p>
          <a:p>
            <a:pPr algn="r"/>
            <a:r>
              <a:rPr lang="en-US" dirty="0" smtClean="0">
                <a:solidFill>
                  <a:schemeClr val="bg1"/>
                </a:solidFill>
                <a:latin typeface="Baskerville Old Face" pitchFamily="18" charset="0"/>
              </a:rPr>
              <a:t>17HP1A0571</a:t>
            </a:r>
            <a:endParaRPr lang="en-IN" dirty="0" smtClean="0">
              <a:solidFill>
                <a:schemeClr val="bg1"/>
              </a:solidFill>
              <a:latin typeface="Baskerville Old Face" pitchFamily="18" charset="0"/>
            </a:endParaRPr>
          </a:p>
        </p:txBody>
      </p:sp>
      <p:sp>
        <p:nvSpPr>
          <p:cNvPr id="6" name="TextBox 5"/>
          <p:cNvSpPr txBox="1"/>
          <p:nvPr/>
        </p:nvSpPr>
        <p:spPr>
          <a:xfrm>
            <a:off x="914400" y="1143000"/>
            <a:ext cx="7407797" cy="2431435"/>
          </a:xfrm>
          <a:prstGeom prst="rect">
            <a:avLst/>
          </a:prstGeom>
          <a:noFill/>
        </p:spPr>
        <p:txBody>
          <a:bodyPr wrap="none" rtlCol="0" anchor="ctr">
            <a:spAutoFit/>
          </a:bodyPr>
          <a:lstStyle/>
          <a:p>
            <a:pPr algn="ctr"/>
            <a:r>
              <a:rPr lang="en-US" sz="4400" dirty="0" smtClean="0">
                <a:solidFill>
                  <a:schemeClr val="bg1"/>
                </a:solidFill>
                <a:latin typeface="Monotype Corsiva" pitchFamily="66" charset="0"/>
                <a:cs typeface="Times New Roman" pitchFamily="18" charset="0"/>
              </a:rPr>
              <a:t>Music Recommendation Application</a:t>
            </a:r>
          </a:p>
          <a:p>
            <a:pPr algn="ctr"/>
            <a:r>
              <a:rPr lang="en-US" sz="3600" dirty="0" smtClean="0">
                <a:solidFill>
                  <a:schemeClr val="bg1"/>
                </a:solidFill>
                <a:latin typeface="Monotype Corsiva" pitchFamily="66" charset="0"/>
                <a:cs typeface="Times New Roman" pitchFamily="18" charset="0"/>
              </a:rPr>
              <a:t>Based on Facial Expressions</a:t>
            </a:r>
          </a:p>
          <a:p>
            <a:pPr algn="ctr"/>
            <a:endParaRPr lang="en-US" sz="3600" dirty="0" smtClean="0">
              <a:solidFill>
                <a:schemeClr val="bg1"/>
              </a:solidFill>
              <a:latin typeface="Monotype Corsiva" pitchFamily="66" charset="0"/>
              <a:cs typeface="Times New Roman" pitchFamily="18" charset="0"/>
            </a:endParaRPr>
          </a:p>
          <a:p>
            <a:pPr algn="ctr"/>
            <a:r>
              <a:rPr lang="en-US" sz="3600" dirty="0" smtClean="0">
                <a:solidFill>
                  <a:schemeClr val="bg1"/>
                </a:solidFill>
                <a:latin typeface="Monotype Corsiva" pitchFamily="66" charset="0"/>
                <a:cs typeface="Times New Roman" pitchFamily="18" charset="0"/>
              </a:rPr>
              <a:t>Review</a:t>
            </a:r>
            <a:endParaRPr lang="en-IN" sz="4000" dirty="0" smtClean="0">
              <a:solidFill>
                <a:schemeClr val="bg1"/>
              </a:solidFill>
              <a:latin typeface="Monotype Corsiva" pitchFamily="66"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219200"/>
            <a:ext cx="3385863"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Methodology</a:t>
            </a:r>
          </a:p>
        </p:txBody>
      </p:sp>
      <p:sp>
        <p:nvSpPr>
          <p:cNvPr id="12" name="TextBox 11"/>
          <p:cNvSpPr txBox="1"/>
          <p:nvPr/>
        </p:nvSpPr>
        <p:spPr>
          <a:xfrm>
            <a:off x="959021" y="2438401"/>
            <a:ext cx="6780702" cy="1154162"/>
          </a:xfrm>
          <a:prstGeom prst="rect">
            <a:avLst/>
          </a:prstGeom>
          <a:noFill/>
        </p:spPr>
        <p:txBody>
          <a:bodyPr wrap="square" rtlCol="0">
            <a:spAutoFit/>
          </a:bodyPr>
          <a:lstStyle/>
          <a:p>
            <a:r>
              <a:rPr lang="en-IN" sz="2300" dirty="0" smtClean="0">
                <a:solidFill>
                  <a:schemeClr val="bg1"/>
                </a:solidFill>
                <a:latin typeface="Times New Roman" pitchFamily="18" charset="0"/>
                <a:cs typeface="Times New Roman" pitchFamily="18" charset="0"/>
              </a:rPr>
              <a:t>Viola Jones Algorithm is an object detection framework</a:t>
            </a:r>
          </a:p>
          <a:p>
            <a:r>
              <a:rPr lang="en-IN" sz="2300" dirty="0" smtClean="0">
                <a:solidFill>
                  <a:schemeClr val="bg1"/>
                </a:solidFill>
                <a:latin typeface="Times New Roman" pitchFamily="18" charset="0"/>
                <a:cs typeface="Times New Roman" pitchFamily="18" charset="0"/>
              </a:rPr>
              <a:t>proposed in 2001 by Paul Viola and Michael Jones.</a:t>
            </a:r>
          </a:p>
          <a:p>
            <a:r>
              <a:rPr lang="en-IN" sz="2300" dirty="0" smtClean="0">
                <a:solidFill>
                  <a:schemeClr val="bg1"/>
                </a:solidFill>
                <a:latin typeface="Times New Roman" pitchFamily="18" charset="0"/>
                <a:cs typeface="Times New Roman" pitchFamily="18" charset="0"/>
              </a:rPr>
              <a:t>This algorithm is primarily used for Face Detection.</a:t>
            </a:r>
          </a:p>
        </p:txBody>
      </p:sp>
      <p:graphicFrame>
        <p:nvGraphicFramePr>
          <p:cNvPr id="7" name="Diagram 6"/>
          <p:cNvGraphicFramePr/>
          <p:nvPr/>
        </p:nvGraphicFramePr>
        <p:xfrm>
          <a:off x="2571750" y="4038600"/>
          <a:ext cx="4000500" cy="1193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219200"/>
            <a:ext cx="3385863"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Methodology</a:t>
            </a:r>
          </a:p>
        </p:txBody>
      </p:sp>
      <p:sp>
        <p:nvSpPr>
          <p:cNvPr id="12" name="TextBox 11"/>
          <p:cNvSpPr txBox="1"/>
          <p:nvPr/>
        </p:nvSpPr>
        <p:spPr>
          <a:xfrm>
            <a:off x="959021" y="2438400"/>
            <a:ext cx="6857711" cy="3277820"/>
          </a:xfrm>
          <a:prstGeom prst="rect">
            <a:avLst/>
          </a:prstGeom>
          <a:noFill/>
        </p:spPr>
        <p:txBody>
          <a:bodyPr wrap="none" rtlCol="0">
            <a:spAutoFit/>
          </a:bodyPr>
          <a:lstStyle/>
          <a:p>
            <a:r>
              <a:rPr lang="en-IN" sz="2300" dirty="0" smtClean="0">
                <a:solidFill>
                  <a:schemeClr val="bg1"/>
                </a:solidFill>
                <a:latin typeface="Times New Roman" pitchFamily="18" charset="0"/>
                <a:cs typeface="Times New Roman" pitchFamily="18" charset="0"/>
              </a:rPr>
              <a:t>Fisher face classifier is one of the most widely</a:t>
            </a:r>
          </a:p>
          <a:p>
            <a:r>
              <a:rPr lang="en-IN" sz="2300" dirty="0" smtClean="0">
                <a:solidFill>
                  <a:schemeClr val="bg1"/>
                </a:solidFill>
                <a:latin typeface="Times New Roman" pitchFamily="18" charset="0"/>
                <a:cs typeface="Times New Roman" pitchFamily="18" charset="0"/>
              </a:rPr>
              <a:t>used face mood detection technique</a:t>
            </a:r>
          </a:p>
          <a:p>
            <a:r>
              <a:rPr lang="en-IN" sz="2300" dirty="0" smtClean="0">
                <a:solidFill>
                  <a:schemeClr val="bg1"/>
                </a:solidFill>
                <a:latin typeface="Times New Roman" pitchFamily="18" charset="0"/>
                <a:cs typeface="Times New Roman" pitchFamily="18" charset="0"/>
              </a:rPr>
              <a:t>because of it’s effort to maximize the separation</a:t>
            </a:r>
          </a:p>
          <a:p>
            <a:r>
              <a:rPr lang="en-IN" sz="2300" dirty="0" smtClean="0">
                <a:solidFill>
                  <a:schemeClr val="bg1"/>
                </a:solidFill>
                <a:latin typeface="Times New Roman" pitchFamily="18" charset="0"/>
                <a:cs typeface="Times New Roman" pitchFamily="18" charset="0"/>
              </a:rPr>
              <a:t>between classes in the training process.</a:t>
            </a:r>
          </a:p>
          <a:p>
            <a:endParaRPr lang="en-IN" sz="2300" dirty="0" smtClean="0">
              <a:solidFill>
                <a:schemeClr val="bg1"/>
              </a:solidFill>
              <a:latin typeface="Times New Roman" pitchFamily="18" charset="0"/>
              <a:cs typeface="Times New Roman" pitchFamily="18" charset="0"/>
            </a:endParaRPr>
          </a:p>
          <a:p>
            <a:r>
              <a:rPr lang="en-IN" sz="2300" dirty="0" smtClean="0">
                <a:solidFill>
                  <a:schemeClr val="bg1"/>
                </a:solidFill>
                <a:latin typeface="Times New Roman" pitchFamily="18" charset="0"/>
                <a:cs typeface="Times New Roman" pitchFamily="18" charset="0"/>
              </a:rPr>
              <a:t>This classifier is based on Linear </a:t>
            </a:r>
            <a:r>
              <a:rPr lang="en-IN" sz="2300" dirty="0" err="1" smtClean="0">
                <a:solidFill>
                  <a:schemeClr val="bg1"/>
                </a:solidFill>
                <a:latin typeface="Times New Roman" pitchFamily="18" charset="0"/>
                <a:cs typeface="Times New Roman" pitchFamily="18" charset="0"/>
              </a:rPr>
              <a:t>Discriminant</a:t>
            </a:r>
            <a:r>
              <a:rPr lang="en-IN" sz="2300" dirty="0" smtClean="0">
                <a:solidFill>
                  <a:schemeClr val="bg1"/>
                </a:solidFill>
                <a:latin typeface="Times New Roman" pitchFamily="18" charset="0"/>
                <a:cs typeface="Times New Roman" pitchFamily="18" charset="0"/>
              </a:rPr>
              <a:t> Analysis,</a:t>
            </a:r>
          </a:p>
          <a:p>
            <a:r>
              <a:rPr lang="en-IN" sz="2300" dirty="0" smtClean="0">
                <a:solidFill>
                  <a:schemeClr val="bg1"/>
                </a:solidFill>
                <a:latin typeface="Times New Roman" pitchFamily="18" charset="0"/>
                <a:cs typeface="Times New Roman" pitchFamily="18" charset="0"/>
              </a:rPr>
              <a:t>a supervised technique.</a:t>
            </a:r>
          </a:p>
          <a:p>
            <a:endParaRPr lang="en-IN" sz="2300" dirty="0" smtClean="0">
              <a:solidFill>
                <a:schemeClr val="bg1"/>
              </a:solidFill>
              <a:latin typeface="Times New Roman" pitchFamily="18" charset="0"/>
              <a:cs typeface="Times New Roman" pitchFamily="18" charset="0"/>
            </a:endParaRPr>
          </a:p>
          <a:p>
            <a:r>
              <a:rPr lang="en-IN" sz="2300" dirty="0" smtClean="0">
                <a:solidFill>
                  <a:schemeClr val="bg1"/>
                </a:solidFill>
                <a:latin typeface="Times New Roman" pitchFamily="18" charset="0"/>
                <a:cs typeface="Times New Roman" pitchFamily="18" charset="0"/>
              </a:rPr>
              <a:t>Recognizer will be trained with numerous samples.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362670"/>
            <a:ext cx="3385863"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Methodology</a:t>
            </a:r>
          </a:p>
        </p:txBody>
      </p:sp>
      <p:sp>
        <p:nvSpPr>
          <p:cNvPr id="12" name="TextBox 11"/>
          <p:cNvSpPr txBox="1"/>
          <p:nvPr/>
        </p:nvSpPr>
        <p:spPr>
          <a:xfrm>
            <a:off x="1039467" y="2660809"/>
            <a:ext cx="6809133" cy="2569934"/>
          </a:xfrm>
          <a:prstGeom prst="rect">
            <a:avLst/>
          </a:prstGeom>
          <a:noFill/>
        </p:spPr>
        <p:txBody>
          <a:bodyPr wrap="square" rtlCol="0">
            <a:spAutoFit/>
          </a:bodyPr>
          <a:lstStyle/>
          <a:p>
            <a:r>
              <a:rPr lang="en-IN" sz="2300" dirty="0" smtClean="0">
                <a:solidFill>
                  <a:schemeClr val="bg1"/>
                </a:solidFill>
                <a:latin typeface="Times New Roman" pitchFamily="18" charset="0"/>
                <a:cs typeface="Times New Roman" pitchFamily="18" charset="0"/>
              </a:rPr>
              <a:t>Content based recommendation will be used for recommending Music playlist based on the mood detected.</a:t>
            </a:r>
          </a:p>
          <a:p>
            <a:endParaRPr lang="en-IN" sz="2300" dirty="0" smtClean="0">
              <a:solidFill>
                <a:schemeClr val="bg1"/>
              </a:solidFill>
              <a:latin typeface="Times New Roman" pitchFamily="18" charset="0"/>
              <a:cs typeface="Times New Roman" pitchFamily="18" charset="0"/>
            </a:endParaRPr>
          </a:p>
          <a:p>
            <a:r>
              <a:rPr lang="en-IN" sz="2300" dirty="0" smtClean="0">
                <a:solidFill>
                  <a:schemeClr val="bg1"/>
                </a:solidFill>
                <a:latin typeface="Times New Roman" pitchFamily="18" charset="0"/>
                <a:cs typeface="Times New Roman" pitchFamily="18" charset="0"/>
              </a:rPr>
              <a:t>By using pre-defined clusters based on genres which are available on </a:t>
            </a:r>
            <a:r>
              <a:rPr lang="en-IN" sz="2300" dirty="0" err="1" smtClean="0">
                <a:solidFill>
                  <a:schemeClr val="bg1"/>
                </a:solidFill>
                <a:latin typeface="Times New Roman" pitchFamily="18" charset="0"/>
                <a:cs typeface="Times New Roman" pitchFamily="18" charset="0"/>
              </a:rPr>
              <a:t>Koggle</a:t>
            </a:r>
            <a:r>
              <a:rPr lang="en-IN" sz="2300" dirty="0" smtClean="0">
                <a:solidFill>
                  <a:schemeClr val="bg1"/>
                </a:solidFill>
                <a:latin typeface="Times New Roman" pitchFamily="18" charset="0"/>
                <a:cs typeface="Times New Roman" pitchFamily="18" charset="0"/>
              </a:rPr>
              <a:t>, the playlist can be fetched by using nearest neighbour.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362670"/>
            <a:ext cx="3385863"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Methodology</a:t>
            </a:r>
          </a:p>
        </p:txBody>
      </p:sp>
      <p:sp>
        <p:nvSpPr>
          <p:cNvPr id="12" name="TextBox 11"/>
          <p:cNvSpPr txBox="1"/>
          <p:nvPr/>
        </p:nvSpPr>
        <p:spPr>
          <a:xfrm>
            <a:off x="1039467" y="2660809"/>
            <a:ext cx="6809133" cy="2215991"/>
          </a:xfrm>
          <a:prstGeom prst="rect">
            <a:avLst/>
          </a:prstGeom>
          <a:noFill/>
        </p:spPr>
        <p:txBody>
          <a:bodyPr wrap="square" rtlCol="0">
            <a:spAutoFit/>
          </a:bodyPr>
          <a:lstStyle/>
          <a:p>
            <a:r>
              <a:rPr lang="en-IN" sz="2300" dirty="0" smtClean="0">
                <a:solidFill>
                  <a:schemeClr val="bg1"/>
                </a:solidFill>
                <a:latin typeface="Times New Roman" pitchFamily="18" charset="0"/>
                <a:cs typeface="Times New Roman" pitchFamily="18" charset="0"/>
              </a:rPr>
              <a:t>HTML will be used for creating web page with a user friendly interface.</a:t>
            </a:r>
          </a:p>
          <a:p>
            <a:endParaRPr lang="en-IN" sz="2300" dirty="0" smtClean="0">
              <a:solidFill>
                <a:schemeClr val="bg1"/>
              </a:solidFill>
              <a:latin typeface="Times New Roman" pitchFamily="18" charset="0"/>
              <a:cs typeface="Times New Roman" pitchFamily="18" charset="0"/>
            </a:endParaRPr>
          </a:p>
          <a:p>
            <a:r>
              <a:rPr lang="en-IN" sz="2300" dirty="0" smtClean="0">
                <a:solidFill>
                  <a:schemeClr val="bg1"/>
                </a:solidFill>
                <a:latin typeface="Times New Roman" pitchFamily="18" charset="0"/>
                <a:cs typeface="Times New Roman" pitchFamily="18" charset="0"/>
              </a:rPr>
              <a:t>PHP will be used for </a:t>
            </a:r>
            <a:r>
              <a:rPr lang="en-IN" sz="2300" smtClean="0">
                <a:solidFill>
                  <a:schemeClr val="bg1"/>
                </a:solidFill>
                <a:latin typeface="Times New Roman" pitchFamily="18" charset="0"/>
                <a:cs typeface="Times New Roman" pitchFamily="18" charset="0"/>
              </a:rPr>
              <a:t>connecting database.</a:t>
            </a:r>
            <a:endParaRPr lang="en-IN" sz="2300" dirty="0" smtClean="0">
              <a:solidFill>
                <a:schemeClr val="bg1"/>
              </a:solidFill>
              <a:latin typeface="Times New Roman" pitchFamily="18" charset="0"/>
              <a:cs typeface="Times New Roman" pitchFamily="18" charset="0"/>
            </a:endParaRPr>
          </a:p>
          <a:p>
            <a:endParaRPr lang="en-IN" sz="2300" dirty="0" smtClean="0">
              <a:solidFill>
                <a:schemeClr val="bg1"/>
              </a:solidFill>
              <a:latin typeface="Times New Roman" pitchFamily="18" charset="0"/>
              <a:cs typeface="Times New Roman" pitchFamily="18" charset="0"/>
            </a:endParaRPr>
          </a:p>
          <a:p>
            <a:r>
              <a:rPr lang="en-IN" sz="2300" dirty="0" smtClean="0">
                <a:solidFill>
                  <a:schemeClr val="bg1"/>
                </a:solidFill>
                <a:latin typeface="Times New Roman" pitchFamily="18" charset="0"/>
                <a:cs typeface="Times New Roman" pitchFamily="18" charset="0"/>
              </a:rPr>
              <a:t>CSS will be used for styling the web page.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277943" y="143470"/>
            <a:ext cx="4588115"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Use case Diagram</a:t>
            </a:r>
          </a:p>
        </p:txBody>
      </p:sp>
      <p:pic>
        <p:nvPicPr>
          <p:cNvPr id="7" name="Picture 6" descr="usecase.png"/>
          <p:cNvPicPr>
            <a:picLocks noChangeAspect="1"/>
          </p:cNvPicPr>
          <p:nvPr/>
        </p:nvPicPr>
        <p:blipFill>
          <a:blip r:embed="rId4" cstate="print"/>
          <a:stretch>
            <a:fillRect/>
          </a:stretch>
        </p:blipFill>
        <p:spPr>
          <a:xfrm>
            <a:off x="1752600" y="1066800"/>
            <a:ext cx="5410200" cy="5562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241875" y="143470"/>
            <a:ext cx="4660250"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Sequence Diagram</a:t>
            </a:r>
          </a:p>
        </p:txBody>
      </p:sp>
      <p:pic>
        <p:nvPicPr>
          <p:cNvPr id="8" name="Picture 7" descr="sequence.png"/>
          <p:cNvPicPr>
            <a:picLocks noChangeAspect="1"/>
          </p:cNvPicPr>
          <p:nvPr/>
        </p:nvPicPr>
        <p:blipFill>
          <a:blip r:embed="rId4" cstate="print"/>
          <a:stretch>
            <a:fillRect/>
          </a:stretch>
        </p:blipFill>
        <p:spPr>
          <a:xfrm>
            <a:off x="1524000" y="1219200"/>
            <a:ext cx="5943600" cy="4419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700334" y="143470"/>
            <a:ext cx="3743333"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Class Diagram</a:t>
            </a:r>
          </a:p>
        </p:txBody>
      </p:sp>
      <p:pic>
        <p:nvPicPr>
          <p:cNvPr id="9" name="Picture 8" descr="class.png"/>
          <p:cNvPicPr>
            <a:picLocks noChangeAspect="1"/>
          </p:cNvPicPr>
          <p:nvPr/>
        </p:nvPicPr>
        <p:blipFill>
          <a:blip r:embed="rId4"/>
          <a:stretch>
            <a:fillRect/>
          </a:stretch>
        </p:blipFill>
        <p:spPr>
          <a:xfrm>
            <a:off x="-990599" y="805198"/>
            <a:ext cx="8686800" cy="605280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674412" y="143470"/>
            <a:ext cx="5795177"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Collaboration Diagram</a:t>
            </a:r>
          </a:p>
        </p:txBody>
      </p:sp>
      <p:pic>
        <p:nvPicPr>
          <p:cNvPr id="8" name="Picture 7" descr="colla.PNG"/>
          <p:cNvPicPr>
            <a:picLocks noChangeAspect="1"/>
          </p:cNvPicPr>
          <p:nvPr/>
        </p:nvPicPr>
        <p:blipFill>
          <a:blip r:embed="rId4"/>
          <a:stretch>
            <a:fillRect/>
          </a:stretch>
        </p:blipFill>
        <p:spPr>
          <a:xfrm>
            <a:off x="1066800" y="1490536"/>
            <a:ext cx="6637465" cy="3876929"/>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8819" y="143470"/>
            <a:ext cx="4506362"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Activity Diagram</a:t>
            </a:r>
          </a:p>
        </p:txBody>
      </p:sp>
      <p:pic>
        <p:nvPicPr>
          <p:cNvPr id="8" name="Picture 7" descr="activity.png"/>
          <p:cNvPicPr>
            <a:picLocks noChangeAspect="1"/>
          </p:cNvPicPr>
          <p:nvPr/>
        </p:nvPicPr>
        <p:blipFill>
          <a:blip r:embed="rId4"/>
          <a:stretch>
            <a:fillRect/>
          </a:stretch>
        </p:blipFill>
        <p:spPr>
          <a:xfrm>
            <a:off x="1447800" y="1085850"/>
            <a:ext cx="4495800" cy="56197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958144" y="143470"/>
            <a:ext cx="5227713"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Component Diagram</a:t>
            </a:r>
          </a:p>
        </p:txBody>
      </p:sp>
      <p:pic>
        <p:nvPicPr>
          <p:cNvPr id="7" name="Picture 6" descr="component.PNG"/>
          <p:cNvPicPr>
            <a:picLocks noChangeAspect="1"/>
          </p:cNvPicPr>
          <p:nvPr/>
        </p:nvPicPr>
        <p:blipFill>
          <a:blip r:embed="rId4"/>
          <a:stretch>
            <a:fillRect/>
          </a:stretch>
        </p:blipFill>
        <p:spPr>
          <a:xfrm>
            <a:off x="1447800" y="1694953"/>
            <a:ext cx="5753903" cy="356284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913533" y="1134070"/>
            <a:ext cx="3316934" cy="923330"/>
          </a:xfrm>
          <a:prstGeom prst="rect">
            <a:avLst/>
          </a:prstGeom>
          <a:noFill/>
        </p:spPr>
        <p:txBody>
          <a:bodyPr wrap="none" rtlCol="0">
            <a:spAutoFit/>
          </a:bodyPr>
          <a:lstStyle/>
          <a:p>
            <a:r>
              <a:rPr lang="en-IN" sz="5400" dirty="0" smtClean="0">
                <a:solidFill>
                  <a:schemeClr val="bg1"/>
                </a:solidFill>
                <a:latin typeface="Monotype Corsiva" pitchFamily="66" charset="0"/>
                <a:cs typeface="Times New Roman" pitchFamily="18" charset="0"/>
              </a:rPr>
              <a:t>Introduction</a:t>
            </a:r>
            <a:endParaRPr lang="en-IN" dirty="0">
              <a:solidFill>
                <a:schemeClr val="bg1"/>
              </a:solidFill>
              <a:latin typeface="Monotype Corsiva" pitchFamily="66" charset="0"/>
              <a:cs typeface="Times New Roman" pitchFamily="18" charset="0"/>
            </a:endParaRPr>
          </a:p>
        </p:txBody>
      </p:sp>
      <p:sp>
        <p:nvSpPr>
          <p:cNvPr id="12" name="TextBox 11"/>
          <p:cNvSpPr txBox="1"/>
          <p:nvPr/>
        </p:nvSpPr>
        <p:spPr>
          <a:xfrm>
            <a:off x="1074215" y="2209800"/>
            <a:ext cx="6995569" cy="2677656"/>
          </a:xfrm>
          <a:prstGeom prst="rect">
            <a:avLst/>
          </a:prstGeom>
          <a:noFill/>
        </p:spPr>
        <p:txBody>
          <a:bodyPr wrap="none" rtlCol="0">
            <a:spAutoFit/>
          </a:bodyPr>
          <a:lstStyle/>
          <a:p>
            <a:pPr algn="ctr"/>
            <a:r>
              <a:rPr lang="en-US" sz="1400" dirty="0" smtClean="0">
                <a:solidFill>
                  <a:schemeClr val="bg1"/>
                </a:solidFill>
                <a:latin typeface="Times New Roman" pitchFamily="18" charset="0"/>
                <a:cs typeface="Times New Roman" pitchFamily="18" charset="0"/>
              </a:rPr>
              <a:t>Music is the form of art, which is known to have a greater connection with a person’s emotion.</a:t>
            </a:r>
          </a:p>
          <a:p>
            <a:pPr algn="ctr"/>
            <a:r>
              <a:rPr lang="en-US" sz="1400" dirty="0" smtClean="0">
                <a:solidFill>
                  <a:schemeClr val="bg1"/>
                </a:solidFill>
                <a:latin typeface="Times New Roman" pitchFamily="18" charset="0"/>
                <a:cs typeface="Times New Roman" pitchFamily="18" charset="0"/>
              </a:rPr>
              <a:t>It has got a unique ability to lift up one’s mood.</a:t>
            </a:r>
          </a:p>
          <a:p>
            <a:pPr algn="ctr"/>
            <a:r>
              <a:rPr lang="en-US" sz="1400" dirty="0" smtClean="0">
                <a:solidFill>
                  <a:schemeClr val="bg1"/>
                </a:solidFill>
                <a:latin typeface="Times New Roman" pitchFamily="18" charset="0"/>
                <a:cs typeface="Times New Roman" pitchFamily="18" charset="0"/>
              </a:rPr>
              <a:t>Our project focuses on building an efficient music recommendation system </a:t>
            </a:r>
          </a:p>
          <a:p>
            <a:pPr algn="ctr"/>
            <a:r>
              <a:rPr lang="en-US" sz="1400" dirty="0" smtClean="0">
                <a:solidFill>
                  <a:schemeClr val="bg1"/>
                </a:solidFill>
                <a:latin typeface="Times New Roman" pitchFamily="18" charset="0"/>
                <a:cs typeface="Times New Roman" pitchFamily="18" charset="0"/>
              </a:rPr>
              <a:t>which determines the emotion of user using Facial Recognition techniques.</a:t>
            </a:r>
          </a:p>
          <a:p>
            <a:pPr algn="ctr"/>
            <a:r>
              <a:rPr lang="en-US" sz="1400" dirty="0" smtClean="0">
                <a:solidFill>
                  <a:schemeClr val="bg1"/>
                </a:solidFill>
                <a:latin typeface="Times New Roman" pitchFamily="18" charset="0"/>
                <a:cs typeface="Times New Roman" pitchFamily="18" charset="0"/>
              </a:rPr>
              <a:t>It has widely attracted attention due to its enormous application value and market potential.</a:t>
            </a:r>
          </a:p>
          <a:p>
            <a:pPr algn="ctr"/>
            <a:r>
              <a:rPr lang="en-US" sz="1400" dirty="0" smtClean="0">
                <a:solidFill>
                  <a:schemeClr val="bg1"/>
                </a:solidFill>
                <a:latin typeface="Times New Roman" pitchFamily="18" charset="0"/>
                <a:cs typeface="Times New Roman" pitchFamily="18" charset="0"/>
              </a:rPr>
              <a:t>Face recognition Technology is being implemented in various fields like security system, </a:t>
            </a:r>
          </a:p>
          <a:p>
            <a:pPr algn="ctr"/>
            <a:r>
              <a:rPr lang="en-US" sz="1400" dirty="0" smtClean="0">
                <a:solidFill>
                  <a:schemeClr val="bg1"/>
                </a:solidFill>
                <a:latin typeface="Times New Roman" pitchFamily="18" charset="0"/>
                <a:cs typeface="Times New Roman" pitchFamily="18" charset="0"/>
              </a:rPr>
              <a:t>digital video processing, and many such technological advances.</a:t>
            </a:r>
          </a:p>
          <a:p>
            <a:pPr algn="ctr"/>
            <a:r>
              <a:rPr lang="en-US" sz="1400" dirty="0" smtClean="0">
                <a:solidFill>
                  <a:schemeClr val="bg1"/>
                </a:solidFill>
                <a:latin typeface="Times New Roman" pitchFamily="18" charset="0"/>
                <a:cs typeface="Times New Roman" pitchFamily="18" charset="0"/>
              </a:rPr>
              <a:t>Moreover, on a larger dimension, this would render savage of time and labor invested</a:t>
            </a:r>
          </a:p>
          <a:p>
            <a:pPr algn="ctr"/>
            <a:r>
              <a:rPr lang="en-US" sz="1400" dirty="0" smtClean="0">
                <a:solidFill>
                  <a:schemeClr val="bg1"/>
                </a:solidFill>
                <a:latin typeface="Times New Roman" pitchFamily="18" charset="0"/>
                <a:cs typeface="Times New Roman" pitchFamily="18" charset="0"/>
              </a:rPr>
              <a:t>in performing the process manually. We use Viola Jones algorithm for face recognition </a:t>
            </a:r>
          </a:p>
          <a:p>
            <a:pPr algn="ctr"/>
            <a:r>
              <a:rPr lang="en-US" sz="1400" dirty="0" smtClean="0">
                <a:solidFill>
                  <a:schemeClr val="bg1"/>
                </a:solidFill>
                <a:latin typeface="Times New Roman" pitchFamily="18" charset="0"/>
                <a:cs typeface="Times New Roman" pitchFamily="18" charset="0"/>
              </a:rPr>
              <a:t>and Fisher Faces classifier for identifying facial expressions.</a:t>
            </a:r>
          </a:p>
          <a:p>
            <a:pPr algn="ctr"/>
            <a:r>
              <a:rPr lang="en-US" sz="1400" dirty="0" smtClean="0">
                <a:solidFill>
                  <a:schemeClr val="bg1"/>
                </a:solidFill>
                <a:latin typeface="Times New Roman" pitchFamily="18" charset="0"/>
                <a:cs typeface="Times New Roman" pitchFamily="18" charset="0"/>
              </a:rPr>
              <a:t>The overall concept of the system is to recognize facial emotion, mood and recommend</a:t>
            </a:r>
          </a:p>
          <a:p>
            <a:pPr algn="ctr"/>
            <a:r>
              <a:rPr lang="en-US" sz="1400" dirty="0" smtClean="0">
                <a:solidFill>
                  <a:schemeClr val="bg1"/>
                </a:solidFill>
                <a:latin typeface="Times New Roman" pitchFamily="18" charset="0"/>
                <a:cs typeface="Times New Roman" pitchFamily="18" charset="0"/>
              </a:rPr>
              <a:t>songs efficiently.  The proposed system will be both time and cost efficient.</a:t>
            </a:r>
            <a:endParaRPr lang="en-US" sz="14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854750" y="143470"/>
            <a:ext cx="5434501"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Deployment Diagram</a:t>
            </a:r>
          </a:p>
        </p:txBody>
      </p:sp>
      <p:pic>
        <p:nvPicPr>
          <p:cNvPr id="7" name="Picture 6" descr="deployment.PNG"/>
          <p:cNvPicPr>
            <a:picLocks noChangeAspect="1"/>
          </p:cNvPicPr>
          <p:nvPr/>
        </p:nvPicPr>
        <p:blipFill>
          <a:blip r:embed="rId4"/>
          <a:stretch>
            <a:fillRect/>
          </a:stretch>
        </p:blipFill>
        <p:spPr>
          <a:xfrm>
            <a:off x="2133600" y="1160612"/>
            <a:ext cx="4419600" cy="458114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1800" y="1143000"/>
            <a:ext cx="667170" cy="646331"/>
          </a:xfrm>
          <a:prstGeom prst="rect">
            <a:avLst/>
          </a:prstGeom>
          <a:noFill/>
        </p:spPr>
        <p:txBody>
          <a:bodyPr wrap="none" rtlCol="0">
            <a:spAutoFit/>
          </a:bodyPr>
          <a:lstStyle/>
          <a:p>
            <a:r>
              <a:rPr lang="en-IN" dirty="0" smtClean="0"/>
              <a:t>Code</a:t>
            </a: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108298" y="143470"/>
            <a:ext cx="2927404"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Home Page</a:t>
            </a:r>
          </a:p>
        </p:txBody>
      </p:sp>
      <p:pic>
        <p:nvPicPr>
          <p:cNvPr id="7" name="Picture 6" descr="output1.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093871" y="143470"/>
            <a:ext cx="2956259"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Login Page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05194" y="143470"/>
            <a:ext cx="4533613"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Registration Page</a:t>
            </a:r>
          </a:p>
        </p:txBody>
      </p:sp>
      <p:pic>
        <p:nvPicPr>
          <p:cNvPr id="8" name="Picture 7" descr="output3.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94160" y="143470"/>
            <a:ext cx="4355681"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User Choice page</a:t>
            </a:r>
          </a:p>
        </p:txBody>
      </p:sp>
      <p:pic>
        <p:nvPicPr>
          <p:cNvPr id="8" name="Picture 7" descr="output4.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959747" y="143470"/>
            <a:ext cx="5224507"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Face Detection Page</a:t>
            </a:r>
          </a:p>
        </p:txBody>
      </p:sp>
      <p:pic>
        <p:nvPicPr>
          <p:cNvPr id="7" name="Picture 6" descr="output5.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186571" y="143470"/>
            <a:ext cx="4770858"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Confirmation Page</a:t>
            </a:r>
          </a:p>
        </p:txBody>
      </p:sp>
      <p:pic>
        <p:nvPicPr>
          <p:cNvPr id="7" name="Picture 6" descr="output6.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198066" y="1219200"/>
            <a:ext cx="2747868" cy="923330"/>
          </a:xfrm>
          <a:prstGeom prst="rect">
            <a:avLst/>
          </a:prstGeom>
          <a:noFill/>
        </p:spPr>
        <p:txBody>
          <a:bodyPr wrap="none" rtlCol="0">
            <a:spAutoFit/>
          </a:bodyPr>
          <a:lstStyle/>
          <a:p>
            <a:r>
              <a:rPr lang="en-IN" sz="5400" dirty="0" smtClean="0">
                <a:solidFill>
                  <a:schemeClr val="bg1"/>
                </a:solidFill>
                <a:latin typeface="Monotype Corsiva" pitchFamily="66" charset="0"/>
                <a:cs typeface="Times New Roman" pitchFamily="18" charset="0"/>
              </a:rPr>
              <a:t>References</a:t>
            </a:r>
            <a:endParaRPr lang="en-IN" dirty="0">
              <a:solidFill>
                <a:schemeClr val="bg1"/>
              </a:solidFill>
              <a:latin typeface="Monotype Corsiva" pitchFamily="66" charset="0"/>
              <a:cs typeface="Times New Roman" pitchFamily="18" charset="0"/>
            </a:endParaRPr>
          </a:p>
        </p:txBody>
      </p:sp>
      <p:sp>
        <p:nvSpPr>
          <p:cNvPr id="7" name="TextBox 6"/>
          <p:cNvSpPr txBox="1"/>
          <p:nvPr/>
        </p:nvSpPr>
        <p:spPr>
          <a:xfrm>
            <a:off x="959021" y="2209800"/>
            <a:ext cx="6851556" cy="3600986"/>
          </a:xfrm>
          <a:prstGeom prst="rect">
            <a:avLst/>
          </a:prstGeom>
          <a:noFill/>
        </p:spPr>
        <p:txBody>
          <a:bodyPr wrap="none" rtlCol="0">
            <a:spAutoFit/>
          </a:bodyPr>
          <a:lstStyle/>
          <a:p>
            <a:r>
              <a:rPr lang="en-IN" sz="2300" dirty="0" smtClean="0">
                <a:solidFill>
                  <a:schemeClr val="bg1"/>
                </a:solidFill>
                <a:latin typeface="Times New Roman" pitchFamily="18" charset="0"/>
                <a:cs typeface="Times New Roman" pitchFamily="18" charset="0"/>
              </a:rPr>
              <a:t>Emotion Detection:</a:t>
            </a:r>
          </a:p>
          <a:p>
            <a:endParaRPr lang="en-IN" sz="2300" dirty="0" smtClean="0">
              <a:solidFill>
                <a:schemeClr val="bg1"/>
              </a:solidFill>
              <a:latin typeface="Times New Roman" pitchFamily="18" charset="0"/>
              <a:cs typeface="Times New Roman" pitchFamily="18" charset="0"/>
            </a:endParaRPr>
          </a:p>
          <a:p>
            <a:r>
              <a:rPr lang="en-IN" sz="1400" dirty="0" smtClean="0">
                <a:solidFill>
                  <a:schemeClr val="bg1"/>
                </a:solidFill>
                <a:latin typeface="Times New Roman" pitchFamily="18" charset="0"/>
                <a:cs typeface="Times New Roman" pitchFamily="18" charset="0"/>
                <a:hlinkClick r:id="rId4"/>
              </a:rPr>
              <a:t>https://towardsdatascience.com/emotion-detection-a-machine-learning-project-f7431f652b1f</a:t>
            </a:r>
            <a:endParaRPr lang="en-IN" sz="1400" dirty="0" smtClean="0">
              <a:solidFill>
                <a:schemeClr val="bg1"/>
              </a:solidFill>
              <a:latin typeface="Times New Roman" pitchFamily="18" charset="0"/>
              <a:cs typeface="Times New Roman" pitchFamily="18" charset="0"/>
            </a:endParaRPr>
          </a:p>
          <a:p>
            <a:endParaRPr lang="en-IN" sz="1400" dirty="0" smtClean="0">
              <a:solidFill>
                <a:schemeClr val="bg1"/>
              </a:solidFill>
              <a:latin typeface="Times New Roman" pitchFamily="18" charset="0"/>
              <a:cs typeface="Times New Roman" pitchFamily="18" charset="0"/>
            </a:endParaRPr>
          </a:p>
          <a:p>
            <a:r>
              <a:rPr lang="en-IN" sz="1400" dirty="0" smtClean="0">
                <a:solidFill>
                  <a:schemeClr val="bg1"/>
                </a:solidFill>
                <a:latin typeface="Times New Roman" pitchFamily="18" charset="0"/>
                <a:cs typeface="Times New Roman" pitchFamily="18" charset="0"/>
                <a:hlinkClick r:id="rId5"/>
              </a:rPr>
              <a:t>https://sci-hub.se/https://doi.org/10.1007/978-3-662-45402-2_151</a:t>
            </a:r>
            <a:endParaRPr lang="en-IN" sz="1400" dirty="0" smtClean="0">
              <a:solidFill>
                <a:schemeClr val="bg1"/>
              </a:solidFill>
              <a:latin typeface="Times New Roman" pitchFamily="18" charset="0"/>
              <a:cs typeface="Times New Roman" pitchFamily="18" charset="0"/>
            </a:endParaRPr>
          </a:p>
          <a:p>
            <a:endParaRPr lang="en-IN" sz="2300" dirty="0" smtClean="0">
              <a:solidFill>
                <a:schemeClr val="bg1"/>
              </a:solidFill>
              <a:latin typeface="Times New Roman" pitchFamily="18" charset="0"/>
              <a:cs typeface="Times New Roman" pitchFamily="18" charset="0"/>
            </a:endParaRPr>
          </a:p>
          <a:p>
            <a:r>
              <a:rPr lang="en-IN" sz="2300" dirty="0" smtClean="0">
                <a:solidFill>
                  <a:schemeClr val="bg1"/>
                </a:solidFill>
                <a:latin typeface="Times New Roman" pitchFamily="18" charset="0"/>
                <a:cs typeface="Times New Roman" pitchFamily="18" charset="0"/>
              </a:rPr>
              <a:t>Emotion based Music Recommendation System:</a:t>
            </a:r>
            <a:br>
              <a:rPr lang="en-IN" sz="2300" dirty="0" smtClean="0">
                <a:solidFill>
                  <a:schemeClr val="bg1"/>
                </a:solidFill>
                <a:latin typeface="Times New Roman" pitchFamily="18" charset="0"/>
                <a:cs typeface="Times New Roman" pitchFamily="18" charset="0"/>
              </a:rPr>
            </a:br>
            <a:r>
              <a:rPr lang="en-IN" sz="2300" dirty="0" smtClean="0">
                <a:solidFill>
                  <a:schemeClr val="bg1"/>
                </a:solidFill>
                <a:latin typeface="Times New Roman" pitchFamily="18" charset="0"/>
                <a:cs typeface="Times New Roman" pitchFamily="18" charset="0"/>
              </a:rPr>
              <a:t/>
            </a:r>
            <a:br>
              <a:rPr lang="en-IN" sz="2300" dirty="0" smtClean="0">
                <a:solidFill>
                  <a:schemeClr val="bg1"/>
                </a:solidFill>
                <a:latin typeface="Times New Roman" pitchFamily="18" charset="0"/>
                <a:cs typeface="Times New Roman" pitchFamily="18" charset="0"/>
              </a:rPr>
            </a:br>
            <a:r>
              <a:rPr lang="en-IN" sz="1600" dirty="0" smtClean="0">
                <a:solidFill>
                  <a:schemeClr val="bg1"/>
                </a:solidFill>
                <a:latin typeface="Times New Roman" pitchFamily="18" charset="0"/>
                <a:cs typeface="Times New Roman" pitchFamily="18" charset="0"/>
              </a:rPr>
              <a:t> </a:t>
            </a:r>
            <a:r>
              <a:rPr lang="en-IN" sz="1600" dirty="0" smtClean="0">
                <a:solidFill>
                  <a:schemeClr val="bg1"/>
                </a:solidFill>
                <a:latin typeface="Times New Roman" pitchFamily="18" charset="0"/>
                <a:cs typeface="Times New Roman" pitchFamily="18" charset="0"/>
                <a:hlinkClick r:id="rId6"/>
              </a:rPr>
              <a:t>https://fruct.org/publications/acm26/files/Rum.pdf</a:t>
            </a:r>
            <a:endParaRPr lang="en-IN" sz="1600" dirty="0" smtClean="0">
              <a:solidFill>
                <a:schemeClr val="bg1"/>
              </a:solidFill>
              <a:latin typeface="Times New Roman" pitchFamily="18" charset="0"/>
              <a:cs typeface="Times New Roman" pitchFamily="18" charset="0"/>
            </a:endParaRPr>
          </a:p>
          <a:p>
            <a:endParaRPr lang="en-IN" sz="1600" dirty="0" smtClean="0">
              <a:solidFill>
                <a:schemeClr val="bg1"/>
              </a:solidFill>
              <a:latin typeface="Times New Roman" pitchFamily="18" charset="0"/>
              <a:cs typeface="Times New Roman" pitchFamily="18" charset="0"/>
            </a:endParaRPr>
          </a:p>
          <a:p>
            <a:r>
              <a:rPr lang="en-IN" sz="1600" dirty="0" smtClean="0">
                <a:solidFill>
                  <a:schemeClr val="bg1"/>
                </a:solidFill>
                <a:latin typeface="Times New Roman" pitchFamily="18" charset="0"/>
                <a:cs typeface="Times New Roman" pitchFamily="18" charset="0"/>
                <a:hlinkClick r:id="rId7"/>
              </a:rPr>
              <a:t>https://www.jetir.org/papers/JETIR2004499.pdf</a:t>
            </a:r>
            <a:endParaRPr lang="en-IN" sz="1600" dirty="0" smtClean="0">
              <a:solidFill>
                <a:schemeClr val="bg1"/>
              </a:solidFill>
              <a:latin typeface="Times New Roman" pitchFamily="18" charset="0"/>
              <a:cs typeface="Times New Roman" pitchFamily="18" charset="0"/>
            </a:endParaRPr>
          </a:p>
          <a:p>
            <a:endParaRPr lang="en-IN" sz="2300"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198066" y="1219200"/>
            <a:ext cx="2747868" cy="923330"/>
          </a:xfrm>
          <a:prstGeom prst="rect">
            <a:avLst/>
          </a:prstGeom>
          <a:noFill/>
        </p:spPr>
        <p:txBody>
          <a:bodyPr wrap="none" rtlCol="0">
            <a:spAutoFit/>
          </a:bodyPr>
          <a:lstStyle/>
          <a:p>
            <a:r>
              <a:rPr lang="en-IN" sz="5400" dirty="0" smtClean="0">
                <a:solidFill>
                  <a:schemeClr val="bg1"/>
                </a:solidFill>
                <a:latin typeface="Monotype Corsiva" pitchFamily="66" charset="0"/>
                <a:cs typeface="Times New Roman" pitchFamily="18" charset="0"/>
              </a:rPr>
              <a:t>References</a:t>
            </a:r>
            <a:endParaRPr lang="en-IN" dirty="0">
              <a:solidFill>
                <a:schemeClr val="bg1"/>
              </a:solidFill>
              <a:latin typeface="Monotype Corsiva" pitchFamily="66" charset="0"/>
              <a:cs typeface="Times New Roman" pitchFamily="18" charset="0"/>
            </a:endParaRPr>
          </a:p>
        </p:txBody>
      </p:sp>
      <p:sp>
        <p:nvSpPr>
          <p:cNvPr id="7" name="TextBox 6"/>
          <p:cNvSpPr txBox="1"/>
          <p:nvPr/>
        </p:nvSpPr>
        <p:spPr>
          <a:xfrm>
            <a:off x="1111421" y="2569220"/>
            <a:ext cx="6432379" cy="2662267"/>
          </a:xfrm>
          <a:prstGeom prst="rect">
            <a:avLst/>
          </a:prstGeom>
          <a:noFill/>
        </p:spPr>
        <p:txBody>
          <a:bodyPr wrap="square" rtlCol="0">
            <a:spAutoFit/>
          </a:bodyPr>
          <a:lstStyle/>
          <a:p>
            <a:r>
              <a:rPr lang="en-IN" sz="2300" dirty="0" smtClean="0">
                <a:solidFill>
                  <a:schemeClr val="bg1"/>
                </a:solidFill>
                <a:latin typeface="Times New Roman" pitchFamily="18" charset="0"/>
                <a:cs typeface="Times New Roman" pitchFamily="18" charset="0"/>
              </a:rPr>
              <a:t>Base Papers:</a:t>
            </a:r>
          </a:p>
          <a:p>
            <a:endParaRPr lang="en-IN" sz="2300" dirty="0" smtClean="0">
              <a:solidFill>
                <a:schemeClr val="bg1"/>
              </a:solidFill>
              <a:latin typeface="Times New Roman" pitchFamily="18" charset="0"/>
              <a:cs typeface="Times New Roman" pitchFamily="18" charset="0"/>
            </a:endParaRPr>
          </a:p>
          <a:p>
            <a:r>
              <a:rPr lang="en-IN" sz="1400" dirty="0" smtClean="0">
                <a:solidFill>
                  <a:schemeClr val="bg1"/>
                </a:solidFill>
                <a:latin typeface="Times New Roman" pitchFamily="18" charset="0"/>
                <a:cs typeface="Times New Roman" pitchFamily="18" charset="0"/>
                <a:hlinkClick r:id="rId4"/>
              </a:rPr>
              <a:t>https://sci-hub.se/10.1109/RTEICT.2017.8256863</a:t>
            </a:r>
            <a:endParaRPr lang="en-IN" sz="1400" dirty="0" smtClean="0">
              <a:solidFill>
                <a:schemeClr val="bg1"/>
              </a:solidFill>
              <a:latin typeface="Times New Roman" pitchFamily="18" charset="0"/>
              <a:cs typeface="Times New Roman" pitchFamily="18" charset="0"/>
            </a:endParaRPr>
          </a:p>
          <a:p>
            <a:endParaRPr lang="en-IN" sz="1400" dirty="0" smtClean="0">
              <a:solidFill>
                <a:schemeClr val="bg1"/>
              </a:solidFill>
              <a:latin typeface="Times New Roman" pitchFamily="18" charset="0"/>
              <a:cs typeface="Times New Roman" pitchFamily="18" charset="0"/>
              <a:hlinkClick r:id="rId5"/>
            </a:endParaRPr>
          </a:p>
          <a:p>
            <a:r>
              <a:rPr lang="en-IN" sz="1400" dirty="0" smtClean="0">
                <a:solidFill>
                  <a:schemeClr val="bg1"/>
                </a:solidFill>
                <a:latin typeface="Times New Roman" pitchFamily="18" charset="0"/>
                <a:cs typeface="Times New Roman" pitchFamily="18" charset="0"/>
                <a:hlinkClick r:id="rId5"/>
              </a:rPr>
              <a:t>https://scihub.se/https://doi.org/10.1109/CarpathianCC.2018.8399650</a:t>
            </a:r>
            <a:endParaRPr lang="en-IN" sz="1400" dirty="0" smtClean="0">
              <a:solidFill>
                <a:schemeClr val="bg1"/>
              </a:solidFill>
              <a:latin typeface="Times New Roman" pitchFamily="18" charset="0"/>
              <a:cs typeface="Times New Roman" pitchFamily="18" charset="0"/>
            </a:endParaRPr>
          </a:p>
          <a:p>
            <a:endParaRPr lang="en-IN" sz="1400" dirty="0" smtClean="0">
              <a:solidFill>
                <a:schemeClr val="bg1"/>
              </a:solidFill>
              <a:latin typeface="Times New Roman" pitchFamily="18" charset="0"/>
              <a:cs typeface="Times New Roman" pitchFamily="18" charset="0"/>
            </a:endParaRPr>
          </a:p>
          <a:p>
            <a:r>
              <a:rPr lang="en-IN" sz="1400" dirty="0" smtClean="0">
                <a:solidFill>
                  <a:schemeClr val="bg1"/>
                </a:solidFill>
                <a:latin typeface="Times New Roman" pitchFamily="18" charset="0"/>
                <a:cs typeface="Times New Roman" pitchFamily="18" charset="0"/>
                <a:hlinkClick r:id="rId6"/>
              </a:rPr>
              <a:t>https://scihub.se/https://doi.org/10.1109/DeSE.2019.00188</a:t>
            </a:r>
            <a:endParaRPr lang="en-IN" sz="1400" dirty="0" smtClean="0">
              <a:solidFill>
                <a:schemeClr val="bg1"/>
              </a:solidFill>
              <a:latin typeface="Times New Roman" pitchFamily="18" charset="0"/>
              <a:cs typeface="Times New Roman" pitchFamily="18" charset="0"/>
            </a:endParaRPr>
          </a:p>
          <a:p>
            <a:endParaRPr lang="en-IN" sz="1400" dirty="0" smtClean="0">
              <a:solidFill>
                <a:schemeClr val="bg1"/>
              </a:solidFill>
              <a:latin typeface="Times New Roman" pitchFamily="18" charset="0"/>
              <a:cs typeface="Times New Roman" pitchFamily="18" charset="0"/>
            </a:endParaRPr>
          </a:p>
          <a:p>
            <a:r>
              <a:rPr lang="en-IN" sz="1400" dirty="0" smtClean="0">
                <a:solidFill>
                  <a:schemeClr val="bg1"/>
                </a:solidFill>
                <a:latin typeface="Times New Roman" pitchFamily="18" charset="0"/>
                <a:cs typeface="Times New Roman" pitchFamily="18" charset="0"/>
                <a:hlinkClick r:id="rId7"/>
              </a:rPr>
              <a:t>http://noiselab.ucsd.edu/ECE285/FinalProjects/Group7.pdf</a:t>
            </a:r>
            <a:endParaRPr lang="en-IN" sz="1400" dirty="0" smtClean="0">
              <a:solidFill>
                <a:schemeClr val="bg1"/>
              </a:solidFill>
              <a:latin typeface="Times New Roman" pitchFamily="18" charset="0"/>
              <a:cs typeface="Times New Roman" pitchFamily="18" charset="0"/>
            </a:endParaRPr>
          </a:p>
          <a:p>
            <a:endParaRPr lang="en-IN" sz="2300" dirty="0" smtClean="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166534" y="1143000"/>
            <a:ext cx="4810932"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Problem Statement</a:t>
            </a:r>
          </a:p>
        </p:txBody>
      </p:sp>
      <p:sp>
        <p:nvSpPr>
          <p:cNvPr id="12" name="TextBox 11"/>
          <p:cNvSpPr txBox="1"/>
          <p:nvPr/>
        </p:nvSpPr>
        <p:spPr>
          <a:xfrm>
            <a:off x="914400" y="2524542"/>
            <a:ext cx="7007047" cy="2123658"/>
          </a:xfrm>
          <a:prstGeom prst="rect">
            <a:avLst/>
          </a:prstGeom>
          <a:noFill/>
        </p:spPr>
        <p:txBody>
          <a:bodyPr wrap="none" rtlCol="0">
            <a:spAutoFit/>
          </a:bodyPr>
          <a:lstStyle/>
          <a:p>
            <a:pPr algn="ctr"/>
            <a:r>
              <a:rPr lang="en-IN" sz="2200" dirty="0" smtClean="0">
                <a:solidFill>
                  <a:schemeClr val="bg1"/>
                </a:solidFill>
                <a:latin typeface="Times New Roman" pitchFamily="18" charset="0"/>
                <a:cs typeface="Times New Roman" pitchFamily="18" charset="0"/>
              </a:rPr>
              <a:t>Our primary goal is to recommend music</a:t>
            </a:r>
          </a:p>
          <a:p>
            <a:pPr algn="ctr"/>
            <a:r>
              <a:rPr lang="en-IN" sz="2200" dirty="0" smtClean="0">
                <a:solidFill>
                  <a:schemeClr val="bg1"/>
                </a:solidFill>
                <a:latin typeface="Times New Roman" pitchFamily="18" charset="0"/>
                <a:cs typeface="Times New Roman" pitchFamily="18" charset="0"/>
              </a:rPr>
              <a:t>by detecting the mood of a person.</a:t>
            </a:r>
          </a:p>
          <a:p>
            <a:pPr algn="ctr"/>
            <a:endParaRPr lang="en-IN" sz="2200" dirty="0" smtClean="0">
              <a:solidFill>
                <a:schemeClr val="bg1"/>
              </a:solidFill>
              <a:latin typeface="Times New Roman" pitchFamily="18" charset="0"/>
              <a:cs typeface="Times New Roman" pitchFamily="18" charset="0"/>
            </a:endParaRPr>
          </a:p>
          <a:p>
            <a:pPr algn="ctr"/>
            <a:r>
              <a:rPr lang="en-IN" sz="2200" dirty="0" smtClean="0">
                <a:solidFill>
                  <a:schemeClr val="bg1"/>
                </a:solidFill>
                <a:latin typeface="Times New Roman" pitchFamily="18" charset="0"/>
                <a:cs typeface="Times New Roman" pitchFamily="18" charset="0"/>
              </a:rPr>
              <a:t>As music holds the power to cheer up a person’s mood</a:t>
            </a:r>
          </a:p>
          <a:p>
            <a:pPr algn="ctr"/>
            <a:r>
              <a:rPr lang="en-IN" sz="2200" dirty="0" smtClean="0">
                <a:solidFill>
                  <a:schemeClr val="bg1"/>
                </a:solidFill>
                <a:latin typeface="Times New Roman" pitchFamily="18" charset="0"/>
                <a:cs typeface="Times New Roman" pitchFamily="18" charset="0"/>
              </a:rPr>
              <a:t>Our project aims to recommend the best playlist which</a:t>
            </a:r>
          </a:p>
          <a:p>
            <a:pPr algn="ctr"/>
            <a:r>
              <a:rPr lang="en-IN" sz="2200" dirty="0" smtClean="0">
                <a:solidFill>
                  <a:schemeClr val="bg1"/>
                </a:solidFill>
                <a:latin typeface="Times New Roman" pitchFamily="18" charset="0"/>
                <a:cs typeface="Times New Roman" pitchFamily="18" charset="0"/>
              </a:rPr>
              <a:t>matches the mood of a person and ends with cheerful music.</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dirty="0"/>
          </a:p>
        </p:txBody>
      </p:sp>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1618121736639.jpg"/>
          <p:cNvPicPr>
            <a:picLocks noChangeAspect="1"/>
          </p:cNvPicPr>
          <p:nvPr/>
        </p:nvPicPr>
        <p:blipFill>
          <a:blip r:embed="rId4"/>
          <a:stretch>
            <a:fillRect/>
          </a:stretch>
        </p:blipFill>
        <p:spPr>
          <a:xfrm>
            <a:off x="-976349" y="304800"/>
            <a:ext cx="11096696" cy="6248400"/>
          </a:xfrm>
          <a:prstGeom prst="rect">
            <a:avLst/>
          </a:prstGeom>
        </p:spPr>
      </p:pic>
      <p:sp>
        <p:nvSpPr>
          <p:cNvPr id="8" name="TextBox 7"/>
          <p:cNvSpPr txBox="1"/>
          <p:nvPr/>
        </p:nvSpPr>
        <p:spPr>
          <a:xfrm>
            <a:off x="2740409" y="2767281"/>
            <a:ext cx="3663182" cy="1323439"/>
          </a:xfrm>
          <a:prstGeom prst="rect">
            <a:avLst/>
          </a:prstGeom>
          <a:noFill/>
        </p:spPr>
        <p:txBody>
          <a:bodyPr wrap="none" rtlCol="0">
            <a:spAutoFit/>
          </a:bodyPr>
          <a:lstStyle/>
          <a:p>
            <a:r>
              <a:rPr lang="en-IN" sz="8000" dirty="0" smtClean="0">
                <a:solidFill>
                  <a:schemeClr val="bg1"/>
                </a:solidFill>
                <a:latin typeface="Freestyle Script" pitchFamily="66" charset="0"/>
              </a:rPr>
              <a:t>Thank you..!</a:t>
            </a:r>
            <a:endParaRPr lang="en-IN" sz="8000" dirty="0">
              <a:solidFill>
                <a:schemeClr val="bg1"/>
              </a:solidFill>
              <a:latin typeface="Freestyle Script" pitchFamily="66"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2407" y="1143000"/>
            <a:ext cx="4519186"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Project Objectives</a:t>
            </a:r>
          </a:p>
        </p:txBody>
      </p:sp>
      <p:sp>
        <p:nvSpPr>
          <p:cNvPr id="12" name="TextBox 11"/>
          <p:cNvSpPr txBox="1"/>
          <p:nvPr/>
        </p:nvSpPr>
        <p:spPr>
          <a:xfrm>
            <a:off x="914400" y="2438400"/>
            <a:ext cx="6991850" cy="2308324"/>
          </a:xfrm>
          <a:prstGeom prst="rect">
            <a:avLst/>
          </a:prstGeom>
          <a:noFill/>
        </p:spPr>
        <p:txBody>
          <a:bodyPr wrap="none" rtlCol="0">
            <a:spAutoFit/>
          </a:bodyPr>
          <a:lstStyle/>
          <a:p>
            <a:pPr algn="ctr"/>
            <a:r>
              <a:rPr lang="en-IN" sz="2400" dirty="0" smtClean="0">
                <a:solidFill>
                  <a:schemeClr val="bg1"/>
                </a:solidFill>
                <a:latin typeface="Times New Roman" pitchFamily="18" charset="0"/>
                <a:cs typeface="Times New Roman" pitchFamily="18" charset="0"/>
              </a:rPr>
              <a:t>Everyone battle with emotions due to different reasons.</a:t>
            </a:r>
          </a:p>
          <a:p>
            <a:pPr algn="ctr"/>
            <a:r>
              <a:rPr lang="en-IN" sz="2400" dirty="0" smtClean="0">
                <a:solidFill>
                  <a:schemeClr val="bg1"/>
                </a:solidFill>
                <a:latin typeface="Times New Roman" pitchFamily="18" charset="0"/>
                <a:cs typeface="Times New Roman" pitchFamily="18" charset="0"/>
              </a:rPr>
              <a:t>Ultimately everyone want to be happy.</a:t>
            </a:r>
          </a:p>
          <a:p>
            <a:pPr algn="ctr"/>
            <a:endParaRPr lang="en-IN" sz="2400" dirty="0" smtClean="0">
              <a:solidFill>
                <a:schemeClr val="bg1"/>
              </a:solidFill>
              <a:latin typeface="Times New Roman" pitchFamily="18" charset="0"/>
              <a:cs typeface="Times New Roman" pitchFamily="18" charset="0"/>
            </a:endParaRPr>
          </a:p>
          <a:p>
            <a:pPr algn="ctr"/>
            <a:r>
              <a:rPr lang="en-IN" sz="2400" dirty="0" smtClean="0">
                <a:solidFill>
                  <a:schemeClr val="bg1"/>
                </a:solidFill>
                <a:latin typeface="Times New Roman" pitchFamily="18" charset="0"/>
                <a:cs typeface="Times New Roman" pitchFamily="18" charset="0"/>
              </a:rPr>
              <a:t> Creating an application which can make a person</a:t>
            </a:r>
          </a:p>
          <a:p>
            <a:pPr algn="ctr"/>
            <a:r>
              <a:rPr lang="en-IN" sz="2400" dirty="0" smtClean="0">
                <a:solidFill>
                  <a:schemeClr val="bg1"/>
                </a:solidFill>
                <a:latin typeface="Times New Roman" pitchFamily="18" charset="0"/>
                <a:cs typeface="Times New Roman" pitchFamily="18" charset="0"/>
              </a:rPr>
              <a:t>happier by detecting the mood of a person</a:t>
            </a:r>
          </a:p>
          <a:p>
            <a:pPr algn="ctr"/>
            <a:r>
              <a:rPr lang="en-IN" sz="2400" dirty="0" smtClean="0">
                <a:solidFill>
                  <a:schemeClr val="bg1"/>
                </a:solidFill>
                <a:latin typeface="Times New Roman" pitchFamily="18" charset="0"/>
                <a:cs typeface="Times New Roman" pitchFamily="18" charset="0"/>
              </a:rPr>
              <a:t>using facial recognition techniques.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793582" y="1210270"/>
            <a:ext cx="1556837"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Scope</a:t>
            </a:r>
          </a:p>
        </p:txBody>
      </p:sp>
      <p:sp>
        <p:nvSpPr>
          <p:cNvPr id="12" name="TextBox 11"/>
          <p:cNvSpPr txBox="1"/>
          <p:nvPr/>
        </p:nvSpPr>
        <p:spPr>
          <a:xfrm>
            <a:off x="793924" y="2826603"/>
            <a:ext cx="7283276" cy="830997"/>
          </a:xfrm>
          <a:prstGeom prst="rect">
            <a:avLst/>
          </a:prstGeom>
          <a:noFill/>
        </p:spPr>
        <p:txBody>
          <a:bodyPr wrap="none" rtlCol="0">
            <a:spAutoFit/>
          </a:bodyPr>
          <a:lstStyle/>
          <a:p>
            <a:pPr algn="ctr"/>
            <a:r>
              <a:rPr lang="en-IN" sz="2400" dirty="0" smtClean="0">
                <a:solidFill>
                  <a:schemeClr val="bg1"/>
                </a:solidFill>
                <a:latin typeface="Times New Roman" pitchFamily="18" charset="0"/>
                <a:cs typeface="Times New Roman" pitchFamily="18" charset="0"/>
              </a:rPr>
              <a:t>People with Internet access and have interest in Music</a:t>
            </a:r>
          </a:p>
          <a:p>
            <a:pPr algn="ctr"/>
            <a:r>
              <a:rPr lang="en-IN" sz="2400" dirty="0" smtClean="0">
                <a:solidFill>
                  <a:schemeClr val="bg1"/>
                </a:solidFill>
                <a:latin typeface="Times New Roman" pitchFamily="18" charset="0"/>
                <a:cs typeface="Times New Roman" pitchFamily="18" charset="0"/>
              </a:rPr>
              <a:t>irrespective of age group, </a:t>
            </a:r>
            <a:r>
              <a:rPr lang="en-IN" sz="2400" dirty="0" err="1" smtClean="0">
                <a:solidFill>
                  <a:schemeClr val="bg1"/>
                </a:solidFill>
                <a:latin typeface="Times New Roman" pitchFamily="18" charset="0"/>
                <a:cs typeface="Times New Roman" pitchFamily="18" charset="0"/>
              </a:rPr>
              <a:t>gender,ethnicity</a:t>
            </a:r>
            <a:r>
              <a:rPr lang="en-IN" sz="2400" dirty="0" smtClean="0">
                <a:solidFill>
                  <a:schemeClr val="bg1"/>
                </a:solidFill>
                <a:latin typeface="Times New Roman" pitchFamily="18" charset="0"/>
                <a:cs typeface="Times New Roman" pitchFamily="18" charset="0"/>
              </a:rPr>
              <a:t> and occasion.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2057400" y="2381071"/>
            <a:ext cx="4596131" cy="1200329"/>
          </a:xfrm>
          <a:prstGeom prst="rect">
            <a:avLst/>
          </a:prstGeom>
          <a:noFill/>
        </p:spPr>
        <p:txBody>
          <a:bodyPr wrap="none" rtlCol="0">
            <a:spAutoFit/>
          </a:bodyPr>
          <a:lstStyle/>
          <a:p>
            <a:pPr algn="ctr"/>
            <a:r>
              <a:rPr lang="en-IN" dirty="0" smtClean="0">
                <a:solidFill>
                  <a:schemeClr val="bg1"/>
                </a:solidFill>
                <a:latin typeface="Times New Roman" pitchFamily="18" charset="0"/>
                <a:cs typeface="Times New Roman" pitchFamily="18" charset="0"/>
              </a:rPr>
              <a:t>Music Recommender system for users based on</a:t>
            </a:r>
          </a:p>
          <a:p>
            <a:pPr algn="ctr"/>
            <a:r>
              <a:rPr lang="en-IN" dirty="0" smtClean="0">
                <a:solidFill>
                  <a:schemeClr val="bg1"/>
                </a:solidFill>
                <a:latin typeface="Times New Roman" pitchFamily="18" charset="0"/>
                <a:cs typeface="Times New Roman" pitchFamily="18" charset="0"/>
              </a:rPr>
              <a:t>Emotion Detection  through Facial Features</a:t>
            </a:r>
          </a:p>
          <a:p>
            <a:pPr algn="ctr"/>
            <a:r>
              <a:rPr lang="en-IN" dirty="0" smtClean="0">
                <a:solidFill>
                  <a:schemeClr val="bg1"/>
                </a:solidFill>
                <a:latin typeface="Times New Roman" pitchFamily="18" charset="0"/>
                <a:cs typeface="Times New Roman" pitchFamily="18" charset="0"/>
              </a:rPr>
              <a:t>By</a:t>
            </a:r>
          </a:p>
          <a:p>
            <a:pPr algn="ctr"/>
            <a:r>
              <a:rPr lang="en-IN" dirty="0" smtClean="0">
                <a:solidFill>
                  <a:schemeClr val="bg1"/>
                </a:solidFill>
                <a:latin typeface="Times New Roman" pitchFamily="18" charset="0"/>
                <a:cs typeface="Times New Roman" pitchFamily="18" charset="0"/>
              </a:rPr>
              <a:t>A </a:t>
            </a:r>
            <a:r>
              <a:rPr lang="en-IN" dirty="0" err="1" smtClean="0">
                <a:solidFill>
                  <a:schemeClr val="bg1"/>
                </a:solidFill>
                <a:latin typeface="Times New Roman" pitchFamily="18" charset="0"/>
                <a:cs typeface="Times New Roman" pitchFamily="18" charset="0"/>
              </a:rPr>
              <a:t>Alrihaili</a:t>
            </a:r>
            <a:r>
              <a:rPr lang="en-IN" dirty="0" smtClean="0">
                <a:solidFill>
                  <a:schemeClr val="bg1"/>
                </a:solidFill>
                <a:latin typeface="Times New Roman" pitchFamily="18" charset="0"/>
                <a:cs typeface="Times New Roman" pitchFamily="18" charset="0"/>
              </a:rPr>
              <a:t>, A </a:t>
            </a:r>
            <a:r>
              <a:rPr lang="en-IN" dirty="0" err="1" smtClean="0">
                <a:solidFill>
                  <a:schemeClr val="bg1"/>
                </a:solidFill>
                <a:latin typeface="Times New Roman" pitchFamily="18" charset="0"/>
                <a:cs typeface="Times New Roman" pitchFamily="18" charset="0"/>
              </a:rPr>
              <a:t>Alsaedi</a:t>
            </a:r>
            <a:r>
              <a:rPr lang="en-IN" dirty="0" smtClean="0">
                <a:solidFill>
                  <a:schemeClr val="bg1"/>
                </a:solidFill>
                <a:latin typeface="Times New Roman" pitchFamily="18" charset="0"/>
                <a:cs typeface="Times New Roman" pitchFamily="18" charset="0"/>
              </a:rPr>
              <a:t>, K </a:t>
            </a:r>
            <a:r>
              <a:rPr lang="en-IN" dirty="0" err="1" smtClean="0">
                <a:solidFill>
                  <a:schemeClr val="bg1"/>
                </a:solidFill>
                <a:latin typeface="Times New Roman" pitchFamily="18" charset="0"/>
                <a:cs typeface="Times New Roman" pitchFamily="18" charset="0"/>
              </a:rPr>
              <a:t>Albalawi</a:t>
            </a:r>
            <a:r>
              <a:rPr lang="en-IN" dirty="0" smtClean="0">
                <a:solidFill>
                  <a:schemeClr val="bg1"/>
                </a:solidFill>
                <a:latin typeface="Times New Roman" pitchFamily="18" charset="0"/>
                <a:cs typeface="Times New Roman" pitchFamily="18" charset="0"/>
              </a:rPr>
              <a:t>, L </a:t>
            </a:r>
            <a:r>
              <a:rPr lang="en-IN" dirty="0" err="1" smtClean="0">
                <a:solidFill>
                  <a:schemeClr val="bg1"/>
                </a:solidFill>
                <a:latin typeface="Times New Roman" pitchFamily="18" charset="0"/>
                <a:cs typeface="Times New Roman" pitchFamily="18" charset="0"/>
              </a:rPr>
              <a:t>Syed</a:t>
            </a:r>
            <a:endParaRPr lang="en-IN" dirty="0" smtClean="0">
              <a:solidFill>
                <a:schemeClr val="bg1"/>
              </a:solidFill>
              <a:latin typeface="Times New Roman" pitchFamily="18" charset="0"/>
              <a:cs typeface="Times New Roman" pitchFamily="18" charset="0"/>
            </a:endParaRPr>
          </a:p>
        </p:txBody>
      </p:sp>
      <p:sp>
        <p:nvSpPr>
          <p:cNvPr id="7" name="TextBox 6"/>
          <p:cNvSpPr txBox="1"/>
          <p:nvPr/>
        </p:nvSpPr>
        <p:spPr>
          <a:xfrm>
            <a:off x="1219200" y="3962400"/>
            <a:ext cx="6324600" cy="1323439"/>
          </a:xfrm>
          <a:prstGeom prst="rect">
            <a:avLst/>
          </a:prstGeom>
          <a:noFill/>
        </p:spPr>
        <p:txBody>
          <a:bodyPr wrap="square" rtlCol="0">
            <a:spAutoFit/>
          </a:bodyPr>
          <a:lstStyle/>
          <a:p>
            <a:r>
              <a:rPr lang="en-IN" sz="1600" dirty="0" smtClean="0">
                <a:solidFill>
                  <a:schemeClr val="bg1"/>
                </a:solidFill>
                <a:latin typeface="Times New Roman" pitchFamily="18" charset="0"/>
                <a:cs typeface="Times New Roman" pitchFamily="18" charset="0"/>
              </a:rPr>
              <a:t>This proposed system detects the emotions and recommends playlists.</a:t>
            </a:r>
          </a:p>
          <a:p>
            <a:r>
              <a:rPr lang="en-IN" sz="1600" dirty="0" smtClean="0">
                <a:solidFill>
                  <a:schemeClr val="bg1"/>
                </a:solidFill>
                <a:latin typeface="Times New Roman" pitchFamily="18" charset="0"/>
                <a:cs typeface="Times New Roman" pitchFamily="18" charset="0"/>
              </a:rPr>
              <a:t>If the subject has a negative emotion then the recommended playlist will improve one’s mood. If the detected emotion is positive then a playlist</a:t>
            </a:r>
          </a:p>
          <a:p>
            <a:r>
              <a:rPr lang="en-IN" sz="1600" dirty="0" smtClean="0">
                <a:solidFill>
                  <a:schemeClr val="bg1"/>
                </a:solidFill>
                <a:latin typeface="Times New Roman" pitchFamily="18" charset="0"/>
                <a:cs typeface="Times New Roman" pitchFamily="18" charset="0"/>
              </a:rPr>
              <a:t>with different types of music will be included which can enhance the positive emotions of a person.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1537772" y="2429470"/>
            <a:ext cx="5929828" cy="923330"/>
          </a:xfrm>
          <a:prstGeom prst="rect">
            <a:avLst/>
          </a:prstGeom>
          <a:noFill/>
        </p:spPr>
        <p:txBody>
          <a:bodyPr wrap="none" rtlCol="0">
            <a:spAutoFit/>
          </a:bodyPr>
          <a:lstStyle/>
          <a:p>
            <a:pPr algn="ctr"/>
            <a:r>
              <a:rPr lang="en-IN" dirty="0" smtClean="0">
                <a:solidFill>
                  <a:schemeClr val="bg1"/>
                </a:solidFill>
                <a:latin typeface="Times New Roman" pitchFamily="18" charset="0"/>
                <a:cs typeface="Times New Roman" pitchFamily="18" charset="0"/>
              </a:rPr>
              <a:t>Application of machine learning in Recommendation Systems</a:t>
            </a:r>
          </a:p>
          <a:p>
            <a:pPr algn="ctr"/>
            <a:r>
              <a:rPr lang="en-IN" dirty="0" smtClean="0">
                <a:solidFill>
                  <a:schemeClr val="bg1"/>
                </a:solidFill>
                <a:latin typeface="Times New Roman" pitchFamily="18" charset="0"/>
                <a:cs typeface="Times New Roman" pitchFamily="18" charset="0"/>
              </a:rPr>
              <a:t>By</a:t>
            </a:r>
          </a:p>
          <a:p>
            <a:pPr algn="ctr"/>
            <a:r>
              <a:rPr lang="en-IN" dirty="0" err="1" smtClean="0">
                <a:solidFill>
                  <a:schemeClr val="bg1"/>
                </a:solidFill>
                <a:latin typeface="Times New Roman" pitchFamily="18" charset="0"/>
                <a:cs typeface="Times New Roman" pitchFamily="18" charset="0"/>
              </a:rPr>
              <a:t>Nawrocka</a:t>
            </a:r>
            <a:r>
              <a:rPr lang="en-IN" dirty="0" smtClean="0">
                <a:solidFill>
                  <a:schemeClr val="bg1"/>
                </a:solidFill>
                <a:latin typeface="Times New Roman" pitchFamily="18" charset="0"/>
                <a:cs typeface="Times New Roman" pitchFamily="18" charset="0"/>
              </a:rPr>
              <a:t> A, </a:t>
            </a:r>
            <a:r>
              <a:rPr lang="en-IN" dirty="0" err="1" smtClean="0">
                <a:solidFill>
                  <a:schemeClr val="bg1"/>
                </a:solidFill>
                <a:latin typeface="Times New Roman" pitchFamily="18" charset="0"/>
                <a:cs typeface="Times New Roman" pitchFamily="18" charset="0"/>
              </a:rPr>
              <a:t>Kot</a:t>
            </a:r>
            <a:r>
              <a:rPr lang="en-IN" dirty="0" smtClean="0">
                <a:solidFill>
                  <a:schemeClr val="bg1"/>
                </a:solidFill>
                <a:latin typeface="Times New Roman" pitchFamily="18" charset="0"/>
                <a:cs typeface="Times New Roman" pitchFamily="18" charset="0"/>
              </a:rPr>
              <a:t> A, </a:t>
            </a:r>
            <a:r>
              <a:rPr lang="en-IN" dirty="0" err="1" smtClean="0">
                <a:solidFill>
                  <a:schemeClr val="bg1"/>
                </a:solidFill>
                <a:latin typeface="Times New Roman" pitchFamily="18" charset="0"/>
                <a:cs typeface="Times New Roman" pitchFamily="18" charset="0"/>
              </a:rPr>
              <a:t>Nawrocki</a:t>
            </a:r>
            <a:r>
              <a:rPr lang="en-IN" dirty="0" smtClean="0">
                <a:solidFill>
                  <a:schemeClr val="bg1"/>
                </a:solidFill>
                <a:latin typeface="Times New Roman" pitchFamily="18" charset="0"/>
                <a:cs typeface="Times New Roman" pitchFamily="18" charset="0"/>
              </a:rPr>
              <a:t> M</a:t>
            </a:r>
          </a:p>
        </p:txBody>
      </p:sp>
      <p:sp>
        <p:nvSpPr>
          <p:cNvPr id="7" name="TextBox 6"/>
          <p:cNvSpPr txBox="1"/>
          <p:nvPr/>
        </p:nvSpPr>
        <p:spPr>
          <a:xfrm>
            <a:off x="1219200" y="3810000"/>
            <a:ext cx="6324600" cy="1323439"/>
          </a:xfrm>
          <a:prstGeom prst="rect">
            <a:avLst/>
          </a:prstGeom>
          <a:noFill/>
        </p:spPr>
        <p:txBody>
          <a:bodyPr wrap="square" rtlCol="0">
            <a:spAutoFit/>
          </a:bodyPr>
          <a:lstStyle/>
          <a:p>
            <a:r>
              <a:rPr lang="en-IN" sz="1600" dirty="0" smtClean="0">
                <a:solidFill>
                  <a:schemeClr val="bg1"/>
                </a:solidFill>
                <a:latin typeface="Times New Roman" pitchFamily="18" charset="0"/>
                <a:cs typeface="Times New Roman" pitchFamily="18" charset="0"/>
              </a:rPr>
              <a:t>There are many algorithms and classification techniques for every problem in Machine Learning. Choosing a right method is essential to create a customized solution for different problems. In this paper, the advantages, disadvantages, similarities, measures for evaluating the algorithm, sample value of evaluation prediction are discussed.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2461679" y="2209800"/>
            <a:ext cx="4220643" cy="1200329"/>
          </a:xfrm>
          <a:prstGeom prst="rect">
            <a:avLst/>
          </a:prstGeom>
          <a:noFill/>
        </p:spPr>
        <p:txBody>
          <a:bodyPr wrap="none" rtlCol="0">
            <a:spAutoFit/>
          </a:bodyPr>
          <a:lstStyle/>
          <a:p>
            <a:pPr algn="ctr"/>
            <a:r>
              <a:rPr lang="en-IN" dirty="0" smtClean="0">
                <a:solidFill>
                  <a:schemeClr val="bg1"/>
                </a:solidFill>
                <a:latin typeface="Times New Roman" pitchFamily="18" charset="0"/>
                <a:cs typeface="Times New Roman" pitchFamily="18" charset="0"/>
              </a:rPr>
              <a:t>Emotion based mood enhancing</a:t>
            </a:r>
          </a:p>
          <a:p>
            <a:pPr algn="ctr"/>
            <a:r>
              <a:rPr lang="en-IN" dirty="0" smtClean="0">
                <a:solidFill>
                  <a:schemeClr val="bg1"/>
                </a:solidFill>
                <a:latin typeface="Times New Roman" pitchFamily="18" charset="0"/>
                <a:cs typeface="Times New Roman" pitchFamily="18" charset="0"/>
              </a:rPr>
              <a:t>Music Recommendation</a:t>
            </a:r>
          </a:p>
          <a:p>
            <a:pPr algn="ctr"/>
            <a:r>
              <a:rPr lang="en-IN" dirty="0" smtClean="0">
                <a:solidFill>
                  <a:schemeClr val="bg1"/>
                </a:solidFill>
                <a:latin typeface="Times New Roman" pitchFamily="18" charset="0"/>
                <a:cs typeface="Times New Roman" pitchFamily="18" charset="0"/>
              </a:rPr>
              <a:t>By</a:t>
            </a:r>
          </a:p>
          <a:p>
            <a:pPr algn="ctr"/>
            <a:r>
              <a:rPr lang="en-IN" dirty="0" err="1" smtClean="0">
                <a:solidFill>
                  <a:schemeClr val="bg1"/>
                </a:solidFill>
                <a:latin typeface="Times New Roman" pitchFamily="18" charset="0"/>
                <a:cs typeface="Times New Roman" pitchFamily="18" charset="0"/>
              </a:rPr>
              <a:t>Iyer</a:t>
            </a:r>
            <a:r>
              <a:rPr lang="en-IN" dirty="0" smtClean="0">
                <a:solidFill>
                  <a:schemeClr val="bg1"/>
                </a:solidFill>
                <a:latin typeface="Times New Roman" pitchFamily="18" charset="0"/>
                <a:cs typeface="Times New Roman" pitchFamily="18" charset="0"/>
              </a:rPr>
              <a:t> A V, Prasad V, </a:t>
            </a:r>
            <a:r>
              <a:rPr lang="en-IN" dirty="0" err="1" smtClean="0">
                <a:solidFill>
                  <a:schemeClr val="bg1"/>
                </a:solidFill>
                <a:latin typeface="Times New Roman" pitchFamily="18" charset="0"/>
                <a:cs typeface="Times New Roman" pitchFamily="18" charset="0"/>
              </a:rPr>
              <a:t>Sankhe</a:t>
            </a:r>
            <a:r>
              <a:rPr lang="en-IN" dirty="0" smtClean="0">
                <a:solidFill>
                  <a:schemeClr val="bg1"/>
                </a:solidFill>
                <a:latin typeface="Times New Roman" pitchFamily="18" charset="0"/>
                <a:cs typeface="Times New Roman" pitchFamily="18" charset="0"/>
              </a:rPr>
              <a:t> S R, </a:t>
            </a:r>
            <a:r>
              <a:rPr lang="en-IN" dirty="0" err="1" smtClean="0">
                <a:solidFill>
                  <a:schemeClr val="bg1"/>
                </a:solidFill>
                <a:latin typeface="Times New Roman" pitchFamily="18" charset="0"/>
                <a:cs typeface="Times New Roman" pitchFamily="18" charset="0"/>
              </a:rPr>
              <a:t>Prajapati</a:t>
            </a:r>
            <a:r>
              <a:rPr lang="en-IN" dirty="0" smtClean="0">
                <a:solidFill>
                  <a:schemeClr val="bg1"/>
                </a:solidFill>
                <a:latin typeface="Times New Roman" pitchFamily="18" charset="0"/>
                <a:cs typeface="Times New Roman" pitchFamily="18" charset="0"/>
              </a:rPr>
              <a:t> K</a:t>
            </a:r>
          </a:p>
        </p:txBody>
      </p:sp>
      <p:sp>
        <p:nvSpPr>
          <p:cNvPr id="7" name="TextBox 6"/>
          <p:cNvSpPr txBox="1"/>
          <p:nvPr/>
        </p:nvSpPr>
        <p:spPr>
          <a:xfrm>
            <a:off x="1219200" y="3886200"/>
            <a:ext cx="6324600" cy="1077218"/>
          </a:xfrm>
          <a:prstGeom prst="rect">
            <a:avLst/>
          </a:prstGeom>
          <a:noFill/>
        </p:spPr>
        <p:txBody>
          <a:bodyPr wrap="square" rtlCol="0">
            <a:spAutoFit/>
          </a:bodyPr>
          <a:lstStyle/>
          <a:p>
            <a:r>
              <a:rPr lang="en-IN" sz="1600" dirty="0" smtClean="0">
                <a:solidFill>
                  <a:schemeClr val="bg1"/>
                </a:solidFill>
                <a:latin typeface="Times New Roman" pitchFamily="18" charset="0"/>
                <a:cs typeface="Times New Roman" pitchFamily="18" charset="0"/>
              </a:rPr>
              <a:t>This paper proposes an ‘</a:t>
            </a:r>
            <a:r>
              <a:rPr lang="en-IN" sz="1600" dirty="0" err="1" smtClean="0">
                <a:solidFill>
                  <a:schemeClr val="bg1"/>
                </a:solidFill>
                <a:latin typeface="Times New Roman" pitchFamily="18" charset="0"/>
                <a:cs typeface="Times New Roman" pitchFamily="18" charset="0"/>
              </a:rPr>
              <a:t>EmoPlayer</a:t>
            </a:r>
            <a:r>
              <a:rPr lang="en-IN" sz="1600" dirty="0" smtClean="0">
                <a:solidFill>
                  <a:schemeClr val="bg1"/>
                </a:solidFill>
                <a:latin typeface="Times New Roman" pitchFamily="18" charset="0"/>
                <a:cs typeface="Times New Roman" pitchFamily="18" charset="0"/>
              </a:rPr>
              <a:t>’, an Android Application, which helps to minimize the efforts by suggesting the user a list of songs based on his current emotion. The system uses user’s image using camera, detects his face and emotions to recommend a playlist which can enhance the user.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2461679" y="2209800"/>
            <a:ext cx="4121641" cy="923330"/>
          </a:xfrm>
          <a:prstGeom prst="rect">
            <a:avLst/>
          </a:prstGeom>
          <a:noFill/>
        </p:spPr>
        <p:txBody>
          <a:bodyPr wrap="none" rtlCol="0">
            <a:spAutoFit/>
          </a:bodyPr>
          <a:lstStyle/>
          <a:p>
            <a:pPr algn="ctr"/>
            <a:r>
              <a:rPr lang="en-IN" dirty="0" smtClean="0">
                <a:solidFill>
                  <a:schemeClr val="bg1"/>
                </a:solidFill>
                <a:latin typeface="Times New Roman" pitchFamily="18" charset="0"/>
                <a:cs typeface="Times New Roman" pitchFamily="18" charset="0"/>
              </a:rPr>
              <a:t>Face Recognition using Machine Learning</a:t>
            </a:r>
          </a:p>
          <a:p>
            <a:pPr algn="ctr"/>
            <a:r>
              <a:rPr lang="en-IN" dirty="0" smtClean="0">
                <a:solidFill>
                  <a:schemeClr val="bg1"/>
                </a:solidFill>
                <a:latin typeface="Times New Roman" pitchFamily="18" charset="0"/>
                <a:cs typeface="Times New Roman" pitchFamily="18" charset="0"/>
              </a:rPr>
              <a:t>By</a:t>
            </a:r>
          </a:p>
          <a:p>
            <a:pPr algn="ctr"/>
            <a:r>
              <a:rPr lang="en-IN" dirty="0" err="1" smtClean="0">
                <a:solidFill>
                  <a:schemeClr val="bg1"/>
                </a:solidFill>
                <a:latin typeface="Times New Roman" pitchFamily="18" charset="0"/>
                <a:cs typeface="Times New Roman" pitchFamily="18" charset="0"/>
              </a:rPr>
              <a:t>Arun</a:t>
            </a:r>
            <a:r>
              <a:rPr lang="en-IN" dirty="0" smtClean="0">
                <a:solidFill>
                  <a:schemeClr val="bg1"/>
                </a:solidFill>
                <a:latin typeface="Times New Roman" pitchFamily="18" charset="0"/>
                <a:cs typeface="Times New Roman" pitchFamily="18" charset="0"/>
              </a:rPr>
              <a:t> A, Peter Neal B</a:t>
            </a:r>
          </a:p>
        </p:txBody>
      </p:sp>
      <p:sp>
        <p:nvSpPr>
          <p:cNvPr id="7" name="TextBox 6"/>
          <p:cNvSpPr txBox="1"/>
          <p:nvPr/>
        </p:nvSpPr>
        <p:spPr>
          <a:xfrm>
            <a:off x="1219200" y="3657600"/>
            <a:ext cx="6324600" cy="1815882"/>
          </a:xfrm>
          <a:prstGeom prst="rect">
            <a:avLst/>
          </a:prstGeom>
          <a:noFill/>
        </p:spPr>
        <p:txBody>
          <a:bodyPr wrap="square" rtlCol="0">
            <a:spAutoFit/>
          </a:bodyPr>
          <a:lstStyle/>
          <a:p>
            <a:r>
              <a:rPr lang="en-IN" sz="1600" dirty="0" smtClean="0">
                <a:solidFill>
                  <a:schemeClr val="bg1"/>
                </a:solidFill>
                <a:latin typeface="Times New Roman" pitchFamily="18" charset="0"/>
                <a:cs typeface="Times New Roman" pitchFamily="18" charset="0"/>
              </a:rPr>
              <a:t>This paper proposed a Facial Recognition system using Machine Learning specifically Support Vector Machines. A face is initially detected by using Viola Jones algorithm. Then feature extraction on face is performed using Histogram of Oriented Gradients which essentially stores the edge of the face as well as the directionality of the edges. Training and classification of the facial databases is done using the multi class SVM where each unique face in the Facial database is a class.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5A5A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TotalTime>
  <Words>839</Words>
  <Application>Microsoft Office PowerPoint</Application>
  <PresentationFormat>On-screen Show (4:3)</PresentationFormat>
  <Paragraphs>128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4</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122</cp:revision>
  <dcterms:created xsi:type="dcterms:W3CDTF">2006-08-16T00:00:00Z</dcterms:created>
  <dcterms:modified xsi:type="dcterms:W3CDTF">2021-06-03T11:12:50Z</dcterms:modified>
</cp:coreProperties>
</file>